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0"/>
  </p:notesMasterIdLst>
  <p:sldIdLst>
    <p:sldId id="256" r:id="rId2"/>
    <p:sldId id="1004" r:id="rId3"/>
    <p:sldId id="1696" r:id="rId4"/>
    <p:sldId id="2174" r:id="rId5"/>
    <p:sldId id="808" r:id="rId6"/>
    <p:sldId id="804" r:id="rId7"/>
    <p:sldId id="810" r:id="rId8"/>
    <p:sldId id="1011" r:id="rId9"/>
    <p:sldId id="610" r:id="rId10"/>
    <p:sldId id="673" r:id="rId11"/>
    <p:sldId id="663" r:id="rId12"/>
    <p:sldId id="1298" r:id="rId13"/>
    <p:sldId id="1299" r:id="rId14"/>
    <p:sldId id="1300" r:id="rId15"/>
    <p:sldId id="1301" r:id="rId16"/>
    <p:sldId id="1302" r:id="rId17"/>
    <p:sldId id="258" r:id="rId18"/>
    <p:sldId id="811" r:id="rId19"/>
    <p:sldId id="835" r:id="rId20"/>
    <p:sldId id="813" r:id="rId21"/>
    <p:sldId id="2180" r:id="rId22"/>
    <p:sldId id="815" r:id="rId23"/>
    <p:sldId id="2182" r:id="rId24"/>
    <p:sldId id="2178" r:id="rId25"/>
    <p:sldId id="2181" r:id="rId26"/>
    <p:sldId id="817" r:id="rId27"/>
    <p:sldId id="1006" r:id="rId28"/>
    <p:sldId id="818" r:id="rId29"/>
    <p:sldId id="819" r:id="rId30"/>
    <p:sldId id="1007" r:id="rId31"/>
    <p:sldId id="820" r:id="rId32"/>
    <p:sldId id="821" r:id="rId33"/>
    <p:sldId id="823" r:id="rId34"/>
    <p:sldId id="834" r:id="rId35"/>
    <p:sldId id="824" r:id="rId36"/>
    <p:sldId id="1008" r:id="rId37"/>
    <p:sldId id="1009" r:id="rId38"/>
    <p:sldId id="458" r:id="rId39"/>
    <p:sldId id="825" r:id="rId40"/>
    <p:sldId id="461" r:id="rId41"/>
    <p:sldId id="462" r:id="rId42"/>
    <p:sldId id="1713" r:id="rId43"/>
    <p:sldId id="1712" r:id="rId44"/>
    <p:sldId id="1708" r:id="rId45"/>
    <p:sldId id="2179" r:id="rId46"/>
    <p:sldId id="2175" r:id="rId47"/>
    <p:sldId id="1707" r:id="rId48"/>
    <p:sldId id="833" r:id="rId49"/>
    <p:sldId id="2177" r:id="rId50"/>
    <p:sldId id="1710" r:id="rId51"/>
    <p:sldId id="1012" r:id="rId52"/>
    <p:sldId id="1014" r:id="rId53"/>
    <p:sldId id="1711" r:id="rId54"/>
    <p:sldId id="829" r:id="rId55"/>
    <p:sldId id="831" r:id="rId56"/>
    <p:sldId id="1010" r:id="rId57"/>
    <p:sldId id="2176" r:id="rId58"/>
    <p:sldId id="82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4"/>
    <p:restoredTop sz="94648"/>
  </p:normalViewPr>
  <p:slideViewPr>
    <p:cSldViewPr snapToGrid="0" snapToObjects="1">
      <p:cViewPr varScale="1">
        <p:scale>
          <a:sx n="103" d="100"/>
          <a:sy n="103" d="100"/>
        </p:scale>
        <p:origin x="16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A07C9-D6DB-4787-80FE-4E1B0D6095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ADA8B9-15BE-4E88-BFEC-B02945D895E4}">
      <dgm:prSet/>
      <dgm:spPr/>
      <dgm:t>
        <a:bodyPr/>
        <a:lstStyle/>
        <a:p>
          <a:r>
            <a:rPr lang="en-US" dirty="0"/>
            <a:t>Router tables may have prefixes that overlap</a:t>
          </a:r>
        </a:p>
      </dgm:t>
    </dgm:pt>
    <dgm:pt modelId="{B11C9942-4C60-4AC8-84AE-73C90994F2D3}" type="parTrans" cxnId="{88AE00E3-69DE-41C3-A882-20F08853EB5A}">
      <dgm:prSet/>
      <dgm:spPr/>
      <dgm:t>
        <a:bodyPr/>
        <a:lstStyle/>
        <a:p>
          <a:endParaRPr lang="en-US"/>
        </a:p>
      </dgm:t>
    </dgm:pt>
    <dgm:pt modelId="{D9530C7D-86AA-4A8F-819F-1D980484D2A3}" type="sibTrans" cxnId="{88AE00E3-69DE-41C3-A882-20F08853EB5A}">
      <dgm:prSet/>
      <dgm:spPr/>
      <dgm:t>
        <a:bodyPr/>
        <a:lstStyle/>
        <a:p>
          <a:endParaRPr lang="en-US"/>
        </a:p>
      </dgm:t>
    </dgm:pt>
    <dgm:pt modelId="{724B9DC1-5652-4F81-B97F-A0F265B2602B}">
      <dgm:prSet/>
      <dgm:spPr/>
      <dgm:t>
        <a:bodyPr/>
        <a:lstStyle/>
        <a:p>
          <a:r>
            <a:rPr lang="en-US"/>
            <a:t>Some addresses may match more than one prefix</a:t>
          </a:r>
        </a:p>
      </dgm:t>
    </dgm:pt>
    <dgm:pt modelId="{6C61ABFD-AC5F-47C8-BED5-68A605A0EE4A}" type="parTrans" cxnId="{0519508D-83DE-4E0A-8BB1-1C8C28606587}">
      <dgm:prSet/>
      <dgm:spPr/>
      <dgm:t>
        <a:bodyPr/>
        <a:lstStyle/>
        <a:p>
          <a:endParaRPr lang="en-US"/>
        </a:p>
      </dgm:t>
    </dgm:pt>
    <dgm:pt modelId="{A1909188-953B-4D62-94CC-F184D2E7AA58}" type="sibTrans" cxnId="{0519508D-83DE-4E0A-8BB1-1C8C28606587}">
      <dgm:prSet/>
      <dgm:spPr/>
      <dgm:t>
        <a:bodyPr/>
        <a:lstStyle/>
        <a:p>
          <a:endParaRPr lang="en-US"/>
        </a:p>
      </dgm:t>
    </dgm:pt>
    <dgm:pt modelId="{490A7D2B-A375-47BA-9187-E34F7A410748}">
      <dgm:prSet/>
      <dgm:spPr/>
      <dgm:t>
        <a:bodyPr/>
        <a:lstStyle/>
        <a:p>
          <a:r>
            <a:rPr lang="en-US" dirty="0"/>
            <a:t>Both 171.69 (a 16-bit prefix) and 171.69.10 (a 24-bit prefix) in the forwarding table of a single router</a:t>
          </a:r>
        </a:p>
      </dgm:t>
    </dgm:pt>
    <dgm:pt modelId="{D3026FC1-25B5-45B6-821C-BCFC922E38BD}" type="parTrans" cxnId="{1910A6F5-391E-4F89-8C74-296A615B206E}">
      <dgm:prSet/>
      <dgm:spPr/>
      <dgm:t>
        <a:bodyPr/>
        <a:lstStyle/>
        <a:p>
          <a:endParaRPr lang="en-US"/>
        </a:p>
      </dgm:t>
    </dgm:pt>
    <dgm:pt modelId="{AC05723C-AAFD-4C22-B241-BE11D53D931A}" type="sibTrans" cxnId="{1910A6F5-391E-4F89-8C74-296A615B206E}">
      <dgm:prSet/>
      <dgm:spPr/>
      <dgm:t>
        <a:bodyPr/>
        <a:lstStyle/>
        <a:p>
          <a:endParaRPr lang="en-US"/>
        </a:p>
      </dgm:t>
    </dgm:pt>
    <dgm:pt modelId="{BB6C7C23-6E83-41C1-8F21-A50D75BE8E98}">
      <dgm:prSet/>
      <dgm:spPr/>
      <dgm:t>
        <a:bodyPr/>
        <a:lstStyle/>
        <a:p>
          <a:r>
            <a:rPr lang="en-US" dirty="0"/>
            <a:t>Packet destined to 171.69.10.5 matches both prefixes</a:t>
          </a:r>
        </a:p>
      </dgm:t>
    </dgm:pt>
    <dgm:pt modelId="{D92D479F-7B44-4200-A0F6-E323CF6A712C}" type="parTrans" cxnId="{43A54619-F1D3-47C4-83D9-DE061C2DA72A}">
      <dgm:prSet/>
      <dgm:spPr/>
      <dgm:t>
        <a:bodyPr/>
        <a:lstStyle/>
        <a:p>
          <a:endParaRPr lang="en-US"/>
        </a:p>
      </dgm:t>
    </dgm:pt>
    <dgm:pt modelId="{4075F223-D39F-4144-A0D6-79383EA388B7}" type="sibTrans" cxnId="{43A54619-F1D3-47C4-83D9-DE061C2DA72A}">
      <dgm:prSet/>
      <dgm:spPr/>
      <dgm:t>
        <a:bodyPr/>
        <a:lstStyle/>
        <a:p>
          <a:endParaRPr lang="en-US"/>
        </a:p>
      </dgm:t>
    </dgm:pt>
    <dgm:pt modelId="{D40FCB41-0580-4508-8DBF-113E9AC3AA03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Matching is based on the principle of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b="1" dirty="0">
              <a:solidFill>
                <a:schemeClr val="bg1"/>
              </a:solidFill>
            </a:rPr>
            <a:t>“longest match”</a:t>
          </a:r>
        </a:p>
      </dgm:t>
    </dgm:pt>
    <dgm:pt modelId="{585D3F95-B147-47FD-BA06-A362108AE79B}" type="parTrans" cxnId="{0427AB41-B16F-44C3-A32C-4E1C200C3B25}">
      <dgm:prSet/>
      <dgm:spPr/>
      <dgm:t>
        <a:bodyPr/>
        <a:lstStyle/>
        <a:p>
          <a:endParaRPr lang="en-US"/>
        </a:p>
      </dgm:t>
    </dgm:pt>
    <dgm:pt modelId="{0EC06CEC-0EEF-47DB-A56C-AB1EB25FC4F8}" type="sibTrans" cxnId="{0427AB41-B16F-44C3-A32C-4E1C200C3B25}">
      <dgm:prSet/>
      <dgm:spPr/>
      <dgm:t>
        <a:bodyPr/>
        <a:lstStyle/>
        <a:p>
          <a:endParaRPr lang="en-US"/>
        </a:p>
      </dgm:t>
    </dgm:pt>
    <dgm:pt modelId="{33729BB6-ABE5-4EF2-9904-ED0B0C20F9CE}">
      <dgm:prSet/>
      <dgm:spPr/>
      <dgm:t>
        <a:bodyPr/>
        <a:lstStyle/>
        <a:p>
          <a:r>
            <a:rPr lang="en-US" dirty="0"/>
            <a:t>171.69.10 in the above case</a:t>
          </a:r>
        </a:p>
      </dgm:t>
    </dgm:pt>
    <dgm:pt modelId="{ED87A391-4202-442D-88FB-5D74ADF7EDE4}" type="parTrans" cxnId="{EE688D59-D393-442A-9AFB-1B56BE0FE231}">
      <dgm:prSet/>
      <dgm:spPr/>
      <dgm:t>
        <a:bodyPr/>
        <a:lstStyle/>
        <a:p>
          <a:endParaRPr lang="en-US"/>
        </a:p>
      </dgm:t>
    </dgm:pt>
    <dgm:pt modelId="{CEE16A3B-A100-464A-9202-0C4AA9E1B898}" type="sibTrans" cxnId="{EE688D59-D393-442A-9AFB-1B56BE0FE231}">
      <dgm:prSet/>
      <dgm:spPr/>
      <dgm:t>
        <a:bodyPr/>
        <a:lstStyle/>
        <a:p>
          <a:endParaRPr lang="en-US"/>
        </a:p>
      </dgm:t>
    </dgm:pt>
    <dgm:pt modelId="{506121B1-620E-4F58-83A5-9F73E5458ACB}">
      <dgm:prSet/>
      <dgm:spPr/>
      <dgm:t>
        <a:bodyPr/>
        <a:lstStyle/>
        <a:p>
          <a:r>
            <a:rPr lang="en-US"/>
            <a:t>A packet destined to 171.69.20.5 would match to 171.69 and not 171.69.10 </a:t>
          </a:r>
        </a:p>
      </dgm:t>
    </dgm:pt>
    <dgm:pt modelId="{66562DD7-ECA8-49E4-BD9F-FFB74FA1D86D}" type="parTrans" cxnId="{2B2621C1-1C1B-420E-8E46-5BBB5237A116}">
      <dgm:prSet/>
      <dgm:spPr/>
      <dgm:t>
        <a:bodyPr/>
        <a:lstStyle/>
        <a:p>
          <a:endParaRPr lang="en-US"/>
        </a:p>
      </dgm:t>
    </dgm:pt>
    <dgm:pt modelId="{69F239C8-D711-4592-A5D8-4883492B71F5}" type="sibTrans" cxnId="{2B2621C1-1C1B-420E-8E46-5BBB5237A116}">
      <dgm:prSet/>
      <dgm:spPr/>
      <dgm:t>
        <a:bodyPr/>
        <a:lstStyle/>
        <a:p>
          <a:endParaRPr lang="en-US"/>
        </a:p>
      </dgm:t>
    </dgm:pt>
    <dgm:pt modelId="{818AF8FA-494C-434D-9EC4-AB7F98B26317}" type="pres">
      <dgm:prSet presAssocID="{E4EA07C9-D6DB-4787-80FE-4E1B0D6095E4}" presName="linear" presStyleCnt="0">
        <dgm:presLayoutVars>
          <dgm:animLvl val="lvl"/>
          <dgm:resizeHandles val="exact"/>
        </dgm:presLayoutVars>
      </dgm:prSet>
      <dgm:spPr/>
    </dgm:pt>
    <dgm:pt modelId="{237A41E8-5F6A-E444-A991-BEB6AEBD42A3}" type="pres">
      <dgm:prSet presAssocID="{1EADA8B9-15BE-4E88-BFEC-B02945D895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F202A7-624F-3A4B-9F6B-5AD7428CC5AA}" type="pres">
      <dgm:prSet presAssocID="{1EADA8B9-15BE-4E88-BFEC-B02945D895E4}" presName="childText" presStyleLbl="revTx" presStyleIdx="0" presStyleCnt="2">
        <dgm:presLayoutVars>
          <dgm:bulletEnabled val="1"/>
        </dgm:presLayoutVars>
      </dgm:prSet>
      <dgm:spPr/>
    </dgm:pt>
    <dgm:pt modelId="{9BC343E2-8757-EB4B-98B7-3F9CE0E6ECBC}" type="pres">
      <dgm:prSet presAssocID="{D40FCB41-0580-4508-8DBF-113E9AC3AA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CEE5723-6D6B-AF47-AF49-7FB6C551FDB4}" type="pres">
      <dgm:prSet presAssocID="{D40FCB41-0580-4508-8DBF-113E9AC3AA03}" presName="childText" presStyleLbl="revTx" presStyleIdx="1" presStyleCnt="2">
        <dgm:presLayoutVars>
          <dgm:bulletEnabled val="1"/>
        </dgm:presLayoutVars>
      </dgm:prSet>
      <dgm:spPr/>
    </dgm:pt>
    <dgm:pt modelId="{0D8EA64E-7727-8F4A-B1A1-739FEDDFB5CC}" type="pres">
      <dgm:prSet presAssocID="{506121B1-620E-4F58-83A5-9F73E5458A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68E4815-57B2-7A48-AE05-41AAE48E4C75}" type="presOf" srcId="{506121B1-620E-4F58-83A5-9F73E5458ACB}" destId="{0D8EA64E-7727-8F4A-B1A1-739FEDDFB5CC}" srcOrd="0" destOrd="0" presId="urn:microsoft.com/office/officeart/2005/8/layout/vList2"/>
    <dgm:cxn modelId="{43A54619-F1D3-47C4-83D9-DE061C2DA72A}" srcId="{1EADA8B9-15BE-4E88-BFEC-B02945D895E4}" destId="{BB6C7C23-6E83-41C1-8F21-A50D75BE8E98}" srcOrd="2" destOrd="0" parTransId="{D92D479F-7B44-4200-A0F6-E323CF6A712C}" sibTransId="{4075F223-D39F-4144-A0D6-79383EA388B7}"/>
    <dgm:cxn modelId="{0427AB41-B16F-44C3-A32C-4E1C200C3B25}" srcId="{E4EA07C9-D6DB-4787-80FE-4E1B0D6095E4}" destId="{D40FCB41-0580-4508-8DBF-113E9AC3AA03}" srcOrd="1" destOrd="0" parTransId="{585D3F95-B147-47FD-BA06-A362108AE79B}" sibTransId="{0EC06CEC-0EEF-47DB-A56C-AB1EB25FC4F8}"/>
    <dgm:cxn modelId="{BD54594A-0FC9-1047-B374-97DD4835D6D9}" type="presOf" srcId="{BB6C7C23-6E83-41C1-8F21-A50D75BE8E98}" destId="{FDF202A7-624F-3A4B-9F6B-5AD7428CC5AA}" srcOrd="0" destOrd="2" presId="urn:microsoft.com/office/officeart/2005/8/layout/vList2"/>
    <dgm:cxn modelId="{A9A62E58-5991-F54C-825F-7A5E28981FA7}" type="presOf" srcId="{490A7D2B-A375-47BA-9187-E34F7A410748}" destId="{FDF202A7-624F-3A4B-9F6B-5AD7428CC5AA}" srcOrd="0" destOrd="1" presId="urn:microsoft.com/office/officeart/2005/8/layout/vList2"/>
    <dgm:cxn modelId="{EE688D59-D393-442A-9AFB-1B56BE0FE231}" srcId="{D40FCB41-0580-4508-8DBF-113E9AC3AA03}" destId="{33729BB6-ABE5-4EF2-9904-ED0B0C20F9CE}" srcOrd="0" destOrd="0" parTransId="{ED87A391-4202-442D-88FB-5D74ADF7EDE4}" sibTransId="{CEE16A3B-A100-464A-9202-0C4AA9E1B898}"/>
    <dgm:cxn modelId="{99B20F6A-5023-964B-88FA-C3E4F4C9DB49}" type="presOf" srcId="{E4EA07C9-D6DB-4787-80FE-4E1B0D6095E4}" destId="{818AF8FA-494C-434D-9EC4-AB7F98B26317}" srcOrd="0" destOrd="0" presId="urn:microsoft.com/office/officeart/2005/8/layout/vList2"/>
    <dgm:cxn modelId="{0519508D-83DE-4E0A-8BB1-1C8C28606587}" srcId="{1EADA8B9-15BE-4E88-BFEC-B02945D895E4}" destId="{724B9DC1-5652-4F81-B97F-A0F265B2602B}" srcOrd="0" destOrd="0" parTransId="{6C61ABFD-AC5F-47C8-BED5-68A605A0EE4A}" sibTransId="{A1909188-953B-4D62-94CC-F184D2E7AA58}"/>
    <dgm:cxn modelId="{25467994-9114-764B-9E5E-4BC13FAAFD87}" type="presOf" srcId="{1EADA8B9-15BE-4E88-BFEC-B02945D895E4}" destId="{237A41E8-5F6A-E444-A991-BEB6AEBD42A3}" srcOrd="0" destOrd="0" presId="urn:microsoft.com/office/officeart/2005/8/layout/vList2"/>
    <dgm:cxn modelId="{5081B1B5-59AB-EC49-9F4C-C42B910ADD81}" type="presOf" srcId="{724B9DC1-5652-4F81-B97F-A0F265B2602B}" destId="{FDF202A7-624F-3A4B-9F6B-5AD7428CC5AA}" srcOrd="0" destOrd="0" presId="urn:microsoft.com/office/officeart/2005/8/layout/vList2"/>
    <dgm:cxn modelId="{2B2621C1-1C1B-420E-8E46-5BBB5237A116}" srcId="{E4EA07C9-D6DB-4787-80FE-4E1B0D6095E4}" destId="{506121B1-620E-4F58-83A5-9F73E5458ACB}" srcOrd="2" destOrd="0" parTransId="{66562DD7-ECA8-49E4-BD9F-FFB74FA1D86D}" sibTransId="{69F239C8-D711-4592-A5D8-4883492B71F5}"/>
    <dgm:cxn modelId="{AFE190CB-F9BC-2D45-99E1-20175D11D966}" type="presOf" srcId="{D40FCB41-0580-4508-8DBF-113E9AC3AA03}" destId="{9BC343E2-8757-EB4B-98B7-3F9CE0E6ECBC}" srcOrd="0" destOrd="0" presId="urn:microsoft.com/office/officeart/2005/8/layout/vList2"/>
    <dgm:cxn modelId="{346DCCD5-6EE6-E547-B66B-8EB5B19BF1D6}" type="presOf" srcId="{33729BB6-ABE5-4EF2-9904-ED0B0C20F9CE}" destId="{3CEE5723-6D6B-AF47-AF49-7FB6C551FDB4}" srcOrd="0" destOrd="0" presId="urn:microsoft.com/office/officeart/2005/8/layout/vList2"/>
    <dgm:cxn modelId="{88AE00E3-69DE-41C3-A882-20F08853EB5A}" srcId="{E4EA07C9-D6DB-4787-80FE-4E1B0D6095E4}" destId="{1EADA8B9-15BE-4E88-BFEC-B02945D895E4}" srcOrd="0" destOrd="0" parTransId="{B11C9942-4C60-4AC8-84AE-73C90994F2D3}" sibTransId="{D9530C7D-86AA-4A8F-819F-1D980484D2A3}"/>
    <dgm:cxn modelId="{1910A6F5-391E-4F89-8C74-296A615B206E}" srcId="{1EADA8B9-15BE-4E88-BFEC-B02945D895E4}" destId="{490A7D2B-A375-47BA-9187-E34F7A410748}" srcOrd="1" destOrd="0" parTransId="{D3026FC1-25B5-45B6-821C-BCFC922E38BD}" sibTransId="{AC05723C-AAFD-4C22-B241-BE11D53D931A}"/>
    <dgm:cxn modelId="{AA9BD08F-3938-6846-976A-6EDA26973284}" type="presParOf" srcId="{818AF8FA-494C-434D-9EC4-AB7F98B26317}" destId="{237A41E8-5F6A-E444-A991-BEB6AEBD42A3}" srcOrd="0" destOrd="0" presId="urn:microsoft.com/office/officeart/2005/8/layout/vList2"/>
    <dgm:cxn modelId="{C67FFE90-460A-C941-95BE-EB162B307BFF}" type="presParOf" srcId="{818AF8FA-494C-434D-9EC4-AB7F98B26317}" destId="{FDF202A7-624F-3A4B-9F6B-5AD7428CC5AA}" srcOrd="1" destOrd="0" presId="urn:microsoft.com/office/officeart/2005/8/layout/vList2"/>
    <dgm:cxn modelId="{9CE67686-A881-AD42-AEB8-301C41D041B3}" type="presParOf" srcId="{818AF8FA-494C-434D-9EC4-AB7F98B26317}" destId="{9BC343E2-8757-EB4B-98B7-3F9CE0E6ECBC}" srcOrd="2" destOrd="0" presId="urn:microsoft.com/office/officeart/2005/8/layout/vList2"/>
    <dgm:cxn modelId="{64169F75-44CA-1842-B13E-6C1A2190D986}" type="presParOf" srcId="{818AF8FA-494C-434D-9EC4-AB7F98B26317}" destId="{3CEE5723-6D6B-AF47-AF49-7FB6C551FDB4}" srcOrd="3" destOrd="0" presId="urn:microsoft.com/office/officeart/2005/8/layout/vList2"/>
    <dgm:cxn modelId="{A42D2925-7FDA-5D4F-B6C6-54B09031D0DF}" type="presParOf" srcId="{818AF8FA-494C-434D-9EC4-AB7F98B26317}" destId="{0D8EA64E-7727-8F4A-B1A1-739FEDDFB5C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539E9-6193-400E-8757-59F25A96B89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F1453A-7EE4-4DAB-A049-01BCA5D35D0F}">
      <dgm:prSet/>
      <dgm:spPr/>
      <dgm:t>
        <a:bodyPr/>
        <a:lstStyle/>
        <a:p>
          <a:r>
            <a:rPr lang="en-US"/>
            <a:t>UDP is a connectionless protocol</a:t>
          </a:r>
        </a:p>
      </dgm:t>
    </dgm:pt>
    <dgm:pt modelId="{1FFAE220-1FF3-4232-853A-3E6801630C80}" type="parTrans" cxnId="{5121C516-0477-484B-B591-C27F1C3C2D8C}">
      <dgm:prSet/>
      <dgm:spPr/>
      <dgm:t>
        <a:bodyPr/>
        <a:lstStyle/>
        <a:p>
          <a:endParaRPr lang="en-US"/>
        </a:p>
      </dgm:t>
    </dgm:pt>
    <dgm:pt modelId="{4F2AF322-9F60-4AAC-B48A-AC1E2F40D0EE}" type="sibTrans" cxnId="{5121C516-0477-484B-B591-C27F1C3C2D8C}">
      <dgm:prSet/>
      <dgm:spPr/>
      <dgm:t>
        <a:bodyPr/>
        <a:lstStyle/>
        <a:p>
          <a:endParaRPr lang="en-US"/>
        </a:p>
      </dgm:t>
    </dgm:pt>
    <dgm:pt modelId="{747C8934-CA82-41D5-A6CA-2433BC140F30}">
      <dgm:prSet custT="1"/>
      <dgm:spPr/>
      <dgm:t>
        <a:bodyPr/>
        <a:lstStyle/>
        <a:p>
          <a:r>
            <a:rPr lang="en-US" sz="2000" dirty="0"/>
            <a:t>Simply send datagram to application process at the specified port of the IP address</a:t>
          </a:r>
        </a:p>
      </dgm:t>
    </dgm:pt>
    <dgm:pt modelId="{ACDEFBE0-C23B-4B68-AD63-E55F7649618E}" type="parTrans" cxnId="{143D2571-9CA2-417D-A8B5-BE7A470597BA}">
      <dgm:prSet/>
      <dgm:spPr/>
      <dgm:t>
        <a:bodyPr/>
        <a:lstStyle/>
        <a:p>
          <a:endParaRPr lang="en-US"/>
        </a:p>
      </dgm:t>
    </dgm:pt>
    <dgm:pt modelId="{7EABEC2D-F622-44FE-BC8B-A74E133B7D18}" type="sibTrans" cxnId="{143D2571-9CA2-417D-A8B5-BE7A470597BA}">
      <dgm:prSet/>
      <dgm:spPr/>
      <dgm:t>
        <a:bodyPr/>
        <a:lstStyle/>
        <a:p>
          <a:endParaRPr lang="en-US"/>
        </a:p>
      </dgm:t>
    </dgm:pt>
    <dgm:pt modelId="{89D6DBD4-5C59-40F8-B678-617830539CEE}">
      <dgm:prSet custT="1"/>
      <dgm:spPr/>
      <dgm:t>
        <a:bodyPr/>
        <a:lstStyle/>
        <a:p>
          <a:r>
            <a:rPr lang="en-US" sz="2000" dirty="0"/>
            <a:t>Source port number provides return address</a:t>
          </a:r>
        </a:p>
      </dgm:t>
    </dgm:pt>
    <dgm:pt modelId="{D25EDA63-94BB-4ECF-8A6B-2FFABC8C0BDB}" type="parTrans" cxnId="{5BA763C3-05BF-4500-9368-D314054DE5D5}">
      <dgm:prSet/>
      <dgm:spPr/>
      <dgm:t>
        <a:bodyPr/>
        <a:lstStyle/>
        <a:p>
          <a:endParaRPr lang="en-US"/>
        </a:p>
      </dgm:t>
    </dgm:pt>
    <dgm:pt modelId="{B1607E1B-4982-44AA-9715-26BAD6DD3D0E}" type="sibTrans" cxnId="{5BA763C3-05BF-4500-9368-D314054DE5D5}">
      <dgm:prSet/>
      <dgm:spPr/>
      <dgm:t>
        <a:bodyPr/>
        <a:lstStyle/>
        <a:p>
          <a:endParaRPr lang="en-US"/>
        </a:p>
      </dgm:t>
    </dgm:pt>
    <dgm:pt modelId="{3B6E7346-885C-497D-939A-06BA81F89461}">
      <dgm:prSet custT="1"/>
      <dgm:spPr/>
      <dgm:t>
        <a:bodyPr/>
        <a:lstStyle/>
        <a:p>
          <a:r>
            <a:rPr lang="en-US" sz="2000" dirty="0"/>
            <a:t>Applications: media streaming, broadcast</a:t>
          </a:r>
        </a:p>
      </dgm:t>
    </dgm:pt>
    <dgm:pt modelId="{74CCC9E5-6204-400A-B869-02FAAE3F4A4E}" type="parTrans" cxnId="{3E14149A-1674-4771-AAFD-A39EB8367BE7}">
      <dgm:prSet/>
      <dgm:spPr/>
      <dgm:t>
        <a:bodyPr/>
        <a:lstStyle/>
        <a:p>
          <a:endParaRPr lang="en-US"/>
        </a:p>
      </dgm:t>
    </dgm:pt>
    <dgm:pt modelId="{D5394F9E-6D42-47B3-BD98-05513D713B70}" type="sibTrans" cxnId="{3E14149A-1674-4771-AAFD-A39EB8367BE7}">
      <dgm:prSet/>
      <dgm:spPr/>
      <dgm:t>
        <a:bodyPr/>
        <a:lstStyle/>
        <a:p>
          <a:endParaRPr lang="en-US"/>
        </a:p>
      </dgm:t>
    </dgm:pt>
    <dgm:pt modelId="{4080250A-2E13-4743-93E7-C085F7EEC949}">
      <dgm:prSet/>
      <dgm:spPr/>
      <dgm:t>
        <a:bodyPr/>
        <a:lstStyle/>
        <a:p>
          <a:r>
            <a:rPr lang="en-US"/>
            <a:t>No acknowledgement, no flow control, no message continuation</a:t>
          </a:r>
        </a:p>
      </dgm:t>
    </dgm:pt>
    <dgm:pt modelId="{608A823F-08E2-4D51-A72A-28F24A0DF6C8}" type="parTrans" cxnId="{F8FCB8AB-2D6F-4BA2-A6AE-B723EB3A70F3}">
      <dgm:prSet/>
      <dgm:spPr/>
      <dgm:t>
        <a:bodyPr/>
        <a:lstStyle/>
        <a:p>
          <a:endParaRPr lang="en-US"/>
        </a:p>
      </dgm:t>
    </dgm:pt>
    <dgm:pt modelId="{276B5C80-EFA0-49B4-9A9B-0E24163CB172}" type="sibTrans" cxnId="{F8FCB8AB-2D6F-4BA2-A6AE-B723EB3A70F3}">
      <dgm:prSet/>
      <dgm:spPr/>
      <dgm:t>
        <a:bodyPr/>
        <a:lstStyle/>
        <a:p>
          <a:endParaRPr lang="en-US"/>
        </a:p>
      </dgm:t>
    </dgm:pt>
    <dgm:pt modelId="{B54CD9ED-6F3D-1240-B520-BCE3AEDC6732}" type="pres">
      <dgm:prSet presAssocID="{647539E9-6193-400E-8757-59F25A96B89C}" presName="linear" presStyleCnt="0">
        <dgm:presLayoutVars>
          <dgm:animLvl val="lvl"/>
          <dgm:resizeHandles val="exact"/>
        </dgm:presLayoutVars>
      </dgm:prSet>
      <dgm:spPr/>
    </dgm:pt>
    <dgm:pt modelId="{88D30176-DF5B-924D-B104-2088926A833E}" type="pres">
      <dgm:prSet presAssocID="{97F1453A-7EE4-4DAB-A049-01BCA5D35D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8BB46A8-FD3E-EC46-8F12-5D844D7E1682}" type="pres">
      <dgm:prSet presAssocID="{97F1453A-7EE4-4DAB-A049-01BCA5D35D0F}" presName="childText" presStyleLbl="revTx" presStyleIdx="0" presStyleCnt="1">
        <dgm:presLayoutVars>
          <dgm:bulletEnabled val="1"/>
        </dgm:presLayoutVars>
      </dgm:prSet>
      <dgm:spPr/>
    </dgm:pt>
    <dgm:pt modelId="{D3D7C354-3382-A441-A00A-9EC3DE1434EC}" type="pres">
      <dgm:prSet presAssocID="{4080250A-2E13-4743-93E7-C085F7EEC94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B88EF09-851A-5845-87F9-438248291FF0}" type="presOf" srcId="{89D6DBD4-5C59-40F8-B678-617830539CEE}" destId="{48BB46A8-FD3E-EC46-8F12-5D844D7E1682}" srcOrd="0" destOrd="1" presId="urn:microsoft.com/office/officeart/2005/8/layout/vList2"/>
    <dgm:cxn modelId="{BF5E860B-21B0-004E-8B80-A45FE9B61966}" type="presOf" srcId="{747C8934-CA82-41D5-A6CA-2433BC140F30}" destId="{48BB46A8-FD3E-EC46-8F12-5D844D7E1682}" srcOrd="0" destOrd="0" presId="urn:microsoft.com/office/officeart/2005/8/layout/vList2"/>
    <dgm:cxn modelId="{0D9C8D11-9D4D-7B49-8398-F56A62CAD98F}" type="presOf" srcId="{97F1453A-7EE4-4DAB-A049-01BCA5D35D0F}" destId="{88D30176-DF5B-924D-B104-2088926A833E}" srcOrd="0" destOrd="0" presId="urn:microsoft.com/office/officeart/2005/8/layout/vList2"/>
    <dgm:cxn modelId="{5121C516-0477-484B-B591-C27F1C3C2D8C}" srcId="{647539E9-6193-400E-8757-59F25A96B89C}" destId="{97F1453A-7EE4-4DAB-A049-01BCA5D35D0F}" srcOrd="0" destOrd="0" parTransId="{1FFAE220-1FF3-4232-853A-3E6801630C80}" sibTransId="{4F2AF322-9F60-4AAC-B48A-AC1E2F40D0EE}"/>
    <dgm:cxn modelId="{BD3BD922-0010-FB48-A9FD-435966DDBCED}" type="presOf" srcId="{4080250A-2E13-4743-93E7-C085F7EEC949}" destId="{D3D7C354-3382-A441-A00A-9EC3DE1434EC}" srcOrd="0" destOrd="0" presId="urn:microsoft.com/office/officeart/2005/8/layout/vList2"/>
    <dgm:cxn modelId="{143D2571-9CA2-417D-A8B5-BE7A470597BA}" srcId="{97F1453A-7EE4-4DAB-A049-01BCA5D35D0F}" destId="{747C8934-CA82-41D5-A6CA-2433BC140F30}" srcOrd="0" destOrd="0" parTransId="{ACDEFBE0-C23B-4B68-AD63-E55F7649618E}" sibTransId="{7EABEC2D-F622-44FE-BC8B-A74E133B7D18}"/>
    <dgm:cxn modelId="{3E14149A-1674-4771-AAFD-A39EB8367BE7}" srcId="{97F1453A-7EE4-4DAB-A049-01BCA5D35D0F}" destId="{3B6E7346-885C-497D-939A-06BA81F89461}" srcOrd="2" destOrd="0" parTransId="{74CCC9E5-6204-400A-B869-02FAAE3F4A4E}" sibTransId="{D5394F9E-6D42-47B3-BD98-05513D713B70}"/>
    <dgm:cxn modelId="{F8FCB8AB-2D6F-4BA2-A6AE-B723EB3A70F3}" srcId="{647539E9-6193-400E-8757-59F25A96B89C}" destId="{4080250A-2E13-4743-93E7-C085F7EEC949}" srcOrd="1" destOrd="0" parTransId="{608A823F-08E2-4D51-A72A-28F24A0DF6C8}" sibTransId="{276B5C80-EFA0-49B4-9A9B-0E24163CB172}"/>
    <dgm:cxn modelId="{5BA763C3-05BF-4500-9368-D314054DE5D5}" srcId="{97F1453A-7EE4-4DAB-A049-01BCA5D35D0F}" destId="{89D6DBD4-5C59-40F8-B678-617830539CEE}" srcOrd="1" destOrd="0" parTransId="{D25EDA63-94BB-4ECF-8A6B-2FFABC8C0BDB}" sibTransId="{B1607E1B-4982-44AA-9715-26BAD6DD3D0E}"/>
    <dgm:cxn modelId="{85A4CDCD-D5A2-E248-8317-18CC7970D077}" type="presOf" srcId="{647539E9-6193-400E-8757-59F25A96B89C}" destId="{B54CD9ED-6F3D-1240-B520-BCE3AEDC6732}" srcOrd="0" destOrd="0" presId="urn:microsoft.com/office/officeart/2005/8/layout/vList2"/>
    <dgm:cxn modelId="{A1EA0DCE-A882-D34F-962E-4282DC708E45}" type="presOf" srcId="{3B6E7346-885C-497D-939A-06BA81F89461}" destId="{48BB46A8-FD3E-EC46-8F12-5D844D7E1682}" srcOrd="0" destOrd="2" presId="urn:microsoft.com/office/officeart/2005/8/layout/vList2"/>
    <dgm:cxn modelId="{81350776-16FB-5443-AE31-1459B0CF3F56}" type="presParOf" srcId="{B54CD9ED-6F3D-1240-B520-BCE3AEDC6732}" destId="{88D30176-DF5B-924D-B104-2088926A833E}" srcOrd="0" destOrd="0" presId="urn:microsoft.com/office/officeart/2005/8/layout/vList2"/>
    <dgm:cxn modelId="{801B84D1-57C9-DA4C-92FB-21AC97D54640}" type="presParOf" srcId="{B54CD9ED-6F3D-1240-B520-BCE3AEDC6732}" destId="{48BB46A8-FD3E-EC46-8F12-5D844D7E1682}" srcOrd="1" destOrd="0" presId="urn:microsoft.com/office/officeart/2005/8/layout/vList2"/>
    <dgm:cxn modelId="{B263CC0E-ADF7-714B-B62E-45014B80F80C}" type="presParOf" srcId="{B54CD9ED-6F3D-1240-B520-BCE3AEDC6732}" destId="{D3D7C354-3382-A441-A00A-9EC3DE1434E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CC5D47-FACB-484A-9BF8-0DDF4A5F200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1F89A4-7F1A-421F-9779-79009C7355FF}">
      <dgm:prSet/>
      <dgm:spPr/>
      <dgm:t>
        <a:bodyPr/>
        <a:lstStyle/>
        <a:p>
          <a:r>
            <a:rPr lang="en-US" dirty="0"/>
            <a:t>Above</a:t>
          </a:r>
        </a:p>
        <a:p>
          <a:r>
            <a:rPr lang="en-US" dirty="0"/>
            <a:t>Transport</a:t>
          </a:r>
        </a:p>
        <a:p>
          <a:r>
            <a:rPr lang="en-US" dirty="0"/>
            <a:t>Layer</a:t>
          </a:r>
        </a:p>
      </dgm:t>
    </dgm:pt>
    <dgm:pt modelId="{6566AC58-43AA-4BD9-A9B0-DD39E57266AF}" type="parTrans" cxnId="{740F8627-AABF-4192-9ECE-C50DF337E54E}">
      <dgm:prSet/>
      <dgm:spPr/>
      <dgm:t>
        <a:bodyPr/>
        <a:lstStyle/>
        <a:p>
          <a:endParaRPr lang="en-US"/>
        </a:p>
      </dgm:t>
    </dgm:pt>
    <dgm:pt modelId="{63E556F9-95E9-48ED-B0FF-BDC34A51B94F}" type="sibTrans" cxnId="{740F8627-AABF-4192-9ECE-C50DF337E54E}">
      <dgm:prSet/>
      <dgm:spPr/>
      <dgm:t>
        <a:bodyPr/>
        <a:lstStyle/>
        <a:p>
          <a:endParaRPr lang="en-US"/>
        </a:p>
      </dgm:t>
    </dgm:pt>
    <dgm:pt modelId="{B29AD154-B4E5-4799-BA71-2A72F567D246}">
      <dgm:prSet custT="1"/>
      <dgm:spPr/>
      <dgm:t>
        <a:bodyPr anchor="ctr"/>
        <a:lstStyle/>
        <a:p>
          <a:r>
            <a:rPr lang="en-US" sz="2000" dirty="0"/>
            <a:t>Kerberos</a:t>
          </a:r>
        </a:p>
      </dgm:t>
    </dgm:pt>
    <dgm:pt modelId="{846E2F52-B3D3-4647-9A62-2C215A9DC44B}" type="parTrans" cxnId="{FF192F52-1110-4613-AC84-7232D41B2734}">
      <dgm:prSet/>
      <dgm:spPr/>
      <dgm:t>
        <a:bodyPr/>
        <a:lstStyle/>
        <a:p>
          <a:endParaRPr lang="en-US"/>
        </a:p>
      </dgm:t>
    </dgm:pt>
    <dgm:pt modelId="{3D9DDB5C-6C31-45E1-99AF-A6D08A5A558B}" type="sibTrans" cxnId="{FF192F52-1110-4613-AC84-7232D41B2734}">
      <dgm:prSet/>
      <dgm:spPr/>
      <dgm:t>
        <a:bodyPr/>
        <a:lstStyle/>
        <a:p>
          <a:endParaRPr lang="en-US"/>
        </a:p>
      </dgm:t>
    </dgm:pt>
    <dgm:pt modelId="{F6049369-E737-4EA2-B0B8-46D9EF9B6534}">
      <dgm:prSet custT="1"/>
      <dgm:spPr/>
      <dgm:t>
        <a:bodyPr anchor="ctr"/>
        <a:lstStyle/>
        <a:p>
          <a:r>
            <a:rPr lang="en-US" sz="1600" dirty="0"/>
            <a:t>Provides authentication, protects against application-layer spoofing</a:t>
          </a:r>
        </a:p>
      </dgm:t>
    </dgm:pt>
    <dgm:pt modelId="{F8253BDF-4A37-4142-9E76-672E528A786E}" type="parTrans" cxnId="{95995A35-431A-422F-B46E-097556A25427}">
      <dgm:prSet/>
      <dgm:spPr/>
      <dgm:t>
        <a:bodyPr/>
        <a:lstStyle/>
        <a:p>
          <a:endParaRPr lang="en-US"/>
        </a:p>
      </dgm:t>
    </dgm:pt>
    <dgm:pt modelId="{98FC8B1B-E638-4A90-9A5F-8A3EDEAC8312}" type="sibTrans" cxnId="{95995A35-431A-422F-B46E-097556A25427}">
      <dgm:prSet/>
      <dgm:spPr/>
      <dgm:t>
        <a:bodyPr/>
        <a:lstStyle/>
        <a:p>
          <a:endParaRPr lang="en-US"/>
        </a:p>
      </dgm:t>
    </dgm:pt>
    <dgm:pt modelId="{670F6100-A98F-4A76-B59A-F26501CD866B}">
      <dgm:prSet custT="1"/>
      <dgm:spPr/>
      <dgm:t>
        <a:bodyPr anchor="ctr"/>
        <a:lstStyle/>
        <a:p>
          <a:r>
            <a:rPr lang="en-US" sz="1600" dirty="0"/>
            <a:t>Does not protect against connection hijacking</a:t>
          </a:r>
        </a:p>
      </dgm:t>
    </dgm:pt>
    <dgm:pt modelId="{051776BB-DF28-4B0E-8FA2-90FB2ED427B5}" type="parTrans" cxnId="{BA601DA4-0A80-436E-91FF-88644FA9E9A0}">
      <dgm:prSet/>
      <dgm:spPr/>
      <dgm:t>
        <a:bodyPr/>
        <a:lstStyle/>
        <a:p>
          <a:endParaRPr lang="en-US"/>
        </a:p>
      </dgm:t>
    </dgm:pt>
    <dgm:pt modelId="{878DF061-456A-46C5-BA5E-86D5BFF2FF6E}" type="sibTrans" cxnId="{BA601DA4-0A80-436E-91FF-88644FA9E9A0}">
      <dgm:prSet/>
      <dgm:spPr/>
      <dgm:t>
        <a:bodyPr/>
        <a:lstStyle/>
        <a:p>
          <a:endParaRPr lang="en-US"/>
        </a:p>
      </dgm:t>
    </dgm:pt>
    <dgm:pt modelId="{EC8C9DE9-AB5B-42DE-8930-D64CF5EE7F8D}">
      <dgm:prSet/>
      <dgm:spPr/>
      <dgm:t>
        <a:bodyPr/>
        <a:lstStyle/>
        <a:p>
          <a:r>
            <a:rPr lang="en-US" dirty="0"/>
            <a:t>Above</a:t>
          </a:r>
        </a:p>
        <a:p>
          <a:r>
            <a:rPr lang="en-US" dirty="0"/>
            <a:t>Network</a:t>
          </a:r>
        </a:p>
        <a:p>
          <a:r>
            <a:rPr lang="en-US" dirty="0"/>
            <a:t>Layer</a:t>
          </a:r>
        </a:p>
      </dgm:t>
    </dgm:pt>
    <dgm:pt modelId="{431FD972-7C52-44BB-B96C-D39462FDE216}" type="parTrans" cxnId="{70F41A89-483C-402C-B976-DE5023DA47F6}">
      <dgm:prSet/>
      <dgm:spPr/>
      <dgm:t>
        <a:bodyPr/>
        <a:lstStyle/>
        <a:p>
          <a:endParaRPr lang="en-US"/>
        </a:p>
      </dgm:t>
    </dgm:pt>
    <dgm:pt modelId="{E6E143E9-0FF1-48BA-80E0-9A3242692294}" type="sibTrans" cxnId="{70F41A89-483C-402C-B976-DE5023DA47F6}">
      <dgm:prSet/>
      <dgm:spPr/>
      <dgm:t>
        <a:bodyPr/>
        <a:lstStyle/>
        <a:p>
          <a:endParaRPr lang="en-US"/>
        </a:p>
      </dgm:t>
    </dgm:pt>
    <dgm:pt modelId="{C21C5F9A-56F3-486F-B75F-4E3F01931275}">
      <dgm:prSet custT="1"/>
      <dgm:spPr/>
      <dgm:t>
        <a:bodyPr anchor="ctr"/>
        <a:lstStyle/>
        <a:p>
          <a:r>
            <a:rPr lang="en-US" sz="2000" dirty="0"/>
            <a:t>SSL/TLS and SSH</a:t>
          </a:r>
        </a:p>
      </dgm:t>
    </dgm:pt>
    <dgm:pt modelId="{F3887597-CB07-4F9B-9F77-207E29420B99}" type="parTrans" cxnId="{FD3EF471-9B51-4FED-9C16-78CFC5397F4F}">
      <dgm:prSet/>
      <dgm:spPr/>
      <dgm:t>
        <a:bodyPr/>
        <a:lstStyle/>
        <a:p>
          <a:endParaRPr lang="en-US"/>
        </a:p>
      </dgm:t>
    </dgm:pt>
    <dgm:pt modelId="{CF414CB5-FEAD-4056-8A65-2BD071430B9D}" type="sibTrans" cxnId="{FD3EF471-9B51-4FED-9C16-78CFC5397F4F}">
      <dgm:prSet/>
      <dgm:spPr/>
      <dgm:t>
        <a:bodyPr/>
        <a:lstStyle/>
        <a:p>
          <a:endParaRPr lang="en-US"/>
        </a:p>
      </dgm:t>
    </dgm:pt>
    <dgm:pt modelId="{01E04518-671A-4874-8E11-C8263610E0B7}">
      <dgm:prSet custT="1"/>
      <dgm:spPr/>
      <dgm:t>
        <a:bodyPr anchor="ctr"/>
        <a:lstStyle/>
        <a:p>
          <a:r>
            <a:rPr lang="en-US" sz="1600" dirty="0"/>
            <a:t>Protects against connection hijacking and injected data</a:t>
          </a:r>
        </a:p>
      </dgm:t>
    </dgm:pt>
    <dgm:pt modelId="{5630EEFB-D0E6-4552-AB39-0D4C512EA4AE}" type="parTrans" cxnId="{747305C6-4489-4EB3-A7FB-4A2CCDB282FC}">
      <dgm:prSet/>
      <dgm:spPr/>
      <dgm:t>
        <a:bodyPr/>
        <a:lstStyle/>
        <a:p>
          <a:endParaRPr lang="en-US"/>
        </a:p>
      </dgm:t>
    </dgm:pt>
    <dgm:pt modelId="{F23BBDC3-3B1A-4265-B9A4-C778109DAAEA}" type="sibTrans" cxnId="{747305C6-4489-4EB3-A7FB-4A2CCDB282FC}">
      <dgm:prSet/>
      <dgm:spPr/>
      <dgm:t>
        <a:bodyPr/>
        <a:lstStyle/>
        <a:p>
          <a:endParaRPr lang="en-US"/>
        </a:p>
      </dgm:t>
    </dgm:pt>
    <dgm:pt modelId="{178D12B7-EA0E-4B03-8B56-7689BE937AF7}">
      <dgm:prSet custT="1"/>
      <dgm:spPr/>
      <dgm:t>
        <a:bodyPr anchor="ctr"/>
        <a:lstStyle/>
        <a:p>
          <a:r>
            <a:rPr lang="en-US" sz="1600" dirty="0"/>
            <a:t>Does not protect against DoS by spoofed packets</a:t>
          </a:r>
        </a:p>
      </dgm:t>
    </dgm:pt>
    <dgm:pt modelId="{430C2895-A7FD-46A8-8CDF-AEE805DC7E6C}" type="parTrans" cxnId="{1FD0CFEB-20CD-43A9-A9A4-C8DB13F61095}">
      <dgm:prSet/>
      <dgm:spPr/>
      <dgm:t>
        <a:bodyPr/>
        <a:lstStyle/>
        <a:p>
          <a:endParaRPr lang="en-US"/>
        </a:p>
      </dgm:t>
    </dgm:pt>
    <dgm:pt modelId="{5FAEA1EB-41B4-47FC-8556-5F866BAA2E9C}" type="sibTrans" cxnId="{1FD0CFEB-20CD-43A9-A9A4-C8DB13F61095}">
      <dgm:prSet/>
      <dgm:spPr/>
      <dgm:t>
        <a:bodyPr/>
        <a:lstStyle/>
        <a:p>
          <a:endParaRPr lang="en-US"/>
        </a:p>
      </dgm:t>
    </dgm:pt>
    <dgm:pt modelId="{6592A876-5863-4887-B29C-C404A1177197}">
      <dgm:prSet/>
      <dgm:spPr/>
      <dgm:t>
        <a:bodyPr/>
        <a:lstStyle/>
        <a:p>
          <a:r>
            <a:rPr lang="en-US" dirty="0"/>
            <a:t>Above</a:t>
          </a:r>
        </a:p>
        <a:p>
          <a:r>
            <a:rPr lang="en-US" dirty="0"/>
            <a:t>Network</a:t>
          </a:r>
        </a:p>
        <a:p>
          <a:r>
            <a:rPr lang="en-US" dirty="0"/>
            <a:t>Layer</a:t>
          </a:r>
        </a:p>
      </dgm:t>
    </dgm:pt>
    <dgm:pt modelId="{E95B8307-9389-4132-9BDF-A891106CD567}" type="parTrans" cxnId="{51638A55-B691-4ACF-9E3E-7726325D3BE5}">
      <dgm:prSet/>
      <dgm:spPr/>
      <dgm:t>
        <a:bodyPr/>
        <a:lstStyle/>
        <a:p>
          <a:endParaRPr lang="en-US"/>
        </a:p>
      </dgm:t>
    </dgm:pt>
    <dgm:pt modelId="{2B584717-CD0C-4DC0-ABE0-81F3CE18F7B1}" type="sibTrans" cxnId="{51638A55-B691-4ACF-9E3E-7726325D3BE5}">
      <dgm:prSet/>
      <dgm:spPr/>
      <dgm:t>
        <a:bodyPr/>
        <a:lstStyle/>
        <a:p>
          <a:endParaRPr lang="en-US"/>
        </a:p>
      </dgm:t>
    </dgm:pt>
    <dgm:pt modelId="{89C238FD-B9CA-4292-A1EA-3F3947162F15}">
      <dgm:prSet custT="1"/>
      <dgm:spPr/>
      <dgm:t>
        <a:bodyPr anchor="ctr"/>
        <a:lstStyle/>
        <a:p>
          <a:r>
            <a:rPr lang="en-US" sz="2400" dirty="0"/>
            <a:t>IPsec</a:t>
          </a:r>
        </a:p>
      </dgm:t>
    </dgm:pt>
    <dgm:pt modelId="{19EADDA6-A24D-47F6-845F-1D1F8F033F86}" type="parTrans" cxnId="{B6691890-7808-4595-9F73-3DD60BD75A8D}">
      <dgm:prSet/>
      <dgm:spPr/>
      <dgm:t>
        <a:bodyPr/>
        <a:lstStyle/>
        <a:p>
          <a:endParaRPr lang="en-US"/>
        </a:p>
      </dgm:t>
    </dgm:pt>
    <dgm:pt modelId="{9F9C9300-43F0-4126-A025-8B6CCA5EC151}" type="sibTrans" cxnId="{B6691890-7808-4595-9F73-3DD60BD75A8D}">
      <dgm:prSet/>
      <dgm:spPr/>
      <dgm:t>
        <a:bodyPr/>
        <a:lstStyle/>
        <a:p>
          <a:endParaRPr lang="en-US"/>
        </a:p>
      </dgm:t>
    </dgm:pt>
    <dgm:pt modelId="{D481F58D-A3AE-4394-A38C-38FF5D76C7D9}">
      <dgm:prSet custT="1"/>
      <dgm:spPr/>
      <dgm:t>
        <a:bodyPr anchor="ctr"/>
        <a:lstStyle/>
        <a:p>
          <a:r>
            <a:rPr lang="en-US" sz="1800" dirty="0"/>
            <a:t>Protects against hijacking, injection, DoS using connection resets, IP address spoofing</a:t>
          </a:r>
        </a:p>
      </dgm:t>
    </dgm:pt>
    <dgm:pt modelId="{2AB0215E-8576-46C4-BC74-A8CF26474C66}" type="parTrans" cxnId="{7E7F65CB-D3D2-4BBC-B989-76E57B0ABB47}">
      <dgm:prSet/>
      <dgm:spPr/>
      <dgm:t>
        <a:bodyPr/>
        <a:lstStyle/>
        <a:p>
          <a:endParaRPr lang="en-US"/>
        </a:p>
      </dgm:t>
    </dgm:pt>
    <dgm:pt modelId="{72CBA8D9-C957-4B81-B405-19B46C1917B1}" type="sibTrans" cxnId="{7E7F65CB-D3D2-4BBC-B989-76E57B0ABB47}">
      <dgm:prSet/>
      <dgm:spPr/>
      <dgm:t>
        <a:bodyPr/>
        <a:lstStyle/>
        <a:p>
          <a:endParaRPr lang="en-US"/>
        </a:p>
      </dgm:t>
    </dgm:pt>
    <dgm:pt modelId="{65A6B775-D821-6E4B-9782-A6607EB35037}" type="pres">
      <dgm:prSet presAssocID="{01CC5D47-FACB-484A-9BF8-0DDF4A5F2009}" presName="Name0" presStyleCnt="0">
        <dgm:presLayoutVars>
          <dgm:dir/>
          <dgm:animLvl val="lvl"/>
          <dgm:resizeHandles val="exact"/>
        </dgm:presLayoutVars>
      </dgm:prSet>
      <dgm:spPr/>
    </dgm:pt>
    <dgm:pt modelId="{98780009-070E-B943-85C6-65AED3BC180B}" type="pres">
      <dgm:prSet presAssocID="{C61F89A4-7F1A-421F-9779-79009C7355FF}" presName="linNode" presStyleCnt="0"/>
      <dgm:spPr/>
    </dgm:pt>
    <dgm:pt modelId="{8F1776F8-B7A2-C143-956A-6A2C16381573}" type="pres">
      <dgm:prSet presAssocID="{C61F89A4-7F1A-421F-9779-79009C7355FF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E16D2386-9B02-B349-8F5F-3C53F31815CC}" type="pres">
      <dgm:prSet presAssocID="{C61F89A4-7F1A-421F-9779-79009C7355FF}" presName="descendantText" presStyleLbl="alignNode1" presStyleIdx="0" presStyleCnt="3">
        <dgm:presLayoutVars>
          <dgm:bulletEnabled/>
        </dgm:presLayoutVars>
      </dgm:prSet>
      <dgm:spPr/>
    </dgm:pt>
    <dgm:pt modelId="{D9AACB6D-60F7-0947-BCC4-97FA23CE959E}" type="pres">
      <dgm:prSet presAssocID="{63E556F9-95E9-48ED-B0FF-BDC34A51B94F}" presName="sp" presStyleCnt="0"/>
      <dgm:spPr/>
    </dgm:pt>
    <dgm:pt modelId="{2AF896B3-E075-1745-9964-B79660DA275B}" type="pres">
      <dgm:prSet presAssocID="{EC8C9DE9-AB5B-42DE-8930-D64CF5EE7F8D}" presName="linNode" presStyleCnt="0"/>
      <dgm:spPr/>
    </dgm:pt>
    <dgm:pt modelId="{8A2703CE-BC7F-5147-97F0-AADD60C52B90}" type="pres">
      <dgm:prSet presAssocID="{EC8C9DE9-AB5B-42DE-8930-D64CF5EE7F8D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7EADD836-7084-354F-9D9A-7776405D28F9}" type="pres">
      <dgm:prSet presAssocID="{EC8C9DE9-AB5B-42DE-8930-D64CF5EE7F8D}" presName="descendantText" presStyleLbl="alignNode1" presStyleIdx="1" presStyleCnt="3">
        <dgm:presLayoutVars>
          <dgm:bulletEnabled/>
        </dgm:presLayoutVars>
      </dgm:prSet>
      <dgm:spPr/>
    </dgm:pt>
    <dgm:pt modelId="{9D874BFA-09FB-9F4C-93BD-A6886D6F3F55}" type="pres">
      <dgm:prSet presAssocID="{E6E143E9-0FF1-48BA-80E0-9A3242692294}" presName="sp" presStyleCnt="0"/>
      <dgm:spPr/>
    </dgm:pt>
    <dgm:pt modelId="{862223C9-63AB-9946-85D6-81197D0A61FD}" type="pres">
      <dgm:prSet presAssocID="{6592A876-5863-4887-B29C-C404A1177197}" presName="linNode" presStyleCnt="0"/>
      <dgm:spPr/>
    </dgm:pt>
    <dgm:pt modelId="{83CC9C41-D63A-9341-A51D-365F19D1D51F}" type="pres">
      <dgm:prSet presAssocID="{6592A876-5863-4887-B29C-C404A1177197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0D1E38E0-1FE2-D84C-9846-BE5DD18B260B}" type="pres">
      <dgm:prSet presAssocID="{6592A876-5863-4887-B29C-C404A1177197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FE32EB00-4DD1-DF48-91D0-5FB66364A64F}" type="presOf" srcId="{89C238FD-B9CA-4292-A1EA-3F3947162F15}" destId="{0D1E38E0-1FE2-D84C-9846-BE5DD18B260B}" srcOrd="0" destOrd="0" presId="urn:microsoft.com/office/officeart/2016/7/layout/VerticalHollowActionList"/>
    <dgm:cxn modelId="{DCB7F500-C841-074A-948D-0855323FE8BC}" type="presOf" srcId="{C21C5F9A-56F3-486F-B75F-4E3F01931275}" destId="{7EADD836-7084-354F-9D9A-7776405D28F9}" srcOrd="0" destOrd="0" presId="urn:microsoft.com/office/officeart/2016/7/layout/VerticalHollowActionList"/>
    <dgm:cxn modelId="{924BBB19-068B-FC48-A8D6-63A75CD76E7A}" type="presOf" srcId="{EC8C9DE9-AB5B-42DE-8930-D64CF5EE7F8D}" destId="{8A2703CE-BC7F-5147-97F0-AADD60C52B90}" srcOrd="0" destOrd="0" presId="urn:microsoft.com/office/officeart/2016/7/layout/VerticalHollowActionList"/>
    <dgm:cxn modelId="{740F8627-AABF-4192-9ECE-C50DF337E54E}" srcId="{01CC5D47-FACB-484A-9BF8-0DDF4A5F2009}" destId="{C61F89A4-7F1A-421F-9779-79009C7355FF}" srcOrd="0" destOrd="0" parTransId="{6566AC58-43AA-4BD9-A9B0-DD39E57266AF}" sibTransId="{63E556F9-95E9-48ED-B0FF-BDC34A51B94F}"/>
    <dgm:cxn modelId="{95995A35-431A-422F-B46E-097556A25427}" srcId="{B29AD154-B4E5-4799-BA71-2A72F567D246}" destId="{F6049369-E737-4EA2-B0B8-46D9EF9B6534}" srcOrd="0" destOrd="0" parTransId="{F8253BDF-4A37-4142-9E76-672E528A786E}" sibTransId="{98FC8B1B-E638-4A90-9A5F-8A3EDEAC8312}"/>
    <dgm:cxn modelId="{FF192F52-1110-4613-AC84-7232D41B2734}" srcId="{C61F89A4-7F1A-421F-9779-79009C7355FF}" destId="{B29AD154-B4E5-4799-BA71-2A72F567D246}" srcOrd="0" destOrd="0" parTransId="{846E2F52-B3D3-4647-9A62-2C215A9DC44B}" sibTransId="{3D9DDB5C-6C31-45E1-99AF-A6D08A5A558B}"/>
    <dgm:cxn modelId="{CCF2EB53-A5FE-0249-9551-305434F717D5}" type="presOf" srcId="{B29AD154-B4E5-4799-BA71-2A72F567D246}" destId="{E16D2386-9B02-B349-8F5F-3C53F31815CC}" srcOrd="0" destOrd="0" presId="urn:microsoft.com/office/officeart/2016/7/layout/VerticalHollowActionList"/>
    <dgm:cxn modelId="{51638A55-B691-4ACF-9E3E-7726325D3BE5}" srcId="{01CC5D47-FACB-484A-9BF8-0DDF4A5F2009}" destId="{6592A876-5863-4887-B29C-C404A1177197}" srcOrd="2" destOrd="0" parTransId="{E95B8307-9389-4132-9BDF-A891106CD567}" sibTransId="{2B584717-CD0C-4DC0-ABE0-81F3CE18F7B1}"/>
    <dgm:cxn modelId="{9940935C-A807-334F-824B-865CD9D090ED}" type="presOf" srcId="{178D12B7-EA0E-4B03-8B56-7689BE937AF7}" destId="{7EADD836-7084-354F-9D9A-7776405D28F9}" srcOrd="0" destOrd="2" presId="urn:microsoft.com/office/officeart/2016/7/layout/VerticalHollowActionList"/>
    <dgm:cxn modelId="{EFDF1F69-1629-124C-AA28-36E0AB2511E3}" type="presOf" srcId="{01E04518-671A-4874-8E11-C8263610E0B7}" destId="{7EADD836-7084-354F-9D9A-7776405D28F9}" srcOrd="0" destOrd="1" presId="urn:microsoft.com/office/officeart/2016/7/layout/VerticalHollowActionList"/>
    <dgm:cxn modelId="{FD3EF471-9B51-4FED-9C16-78CFC5397F4F}" srcId="{EC8C9DE9-AB5B-42DE-8930-D64CF5EE7F8D}" destId="{C21C5F9A-56F3-486F-B75F-4E3F01931275}" srcOrd="0" destOrd="0" parTransId="{F3887597-CB07-4F9B-9F77-207E29420B99}" sibTransId="{CF414CB5-FEAD-4056-8A65-2BD071430B9D}"/>
    <dgm:cxn modelId="{8D035676-CA8C-0A42-AD41-38105CD1DD86}" type="presOf" srcId="{D481F58D-A3AE-4394-A38C-38FF5D76C7D9}" destId="{0D1E38E0-1FE2-D84C-9846-BE5DD18B260B}" srcOrd="0" destOrd="1" presId="urn:microsoft.com/office/officeart/2016/7/layout/VerticalHollowActionList"/>
    <dgm:cxn modelId="{70F41A89-483C-402C-B976-DE5023DA47F6}" srcId="{01CC5D47-FACB-484A-9BF8-0DDF4A5F2009}" destId="{EC8C9DE9-AB5B-42DE-8930-D64CF5EE7F8D}" srcOrd="1" destOrd="0" parTransId="{431FD972-7C52-44BB-B96C-D39462FDE216}" sibTransId="{E6E143E9-0FF1-48BA-80E0-9A3242692294}"/>
    <dgm:cxn modelId="{B6691890-7808-4595-9F73-3DD60BD75A8D}" srcId="{6592A876-5863-4887-B29C-C404A1177197}" destId="{89C238FD-B9CA-4292-A1EA-3F3947162F15}" srcOrd="0" destOrd="0" parTransId="{19EADDA6-A24D-47F6-845F-1D1F8F033F86}" sibTransId="{9F9C9300-43F0-4126-A025-8B6CCA5EC151}"/>
    <dgm:cxn modelId="{FD04A199-3D1F-4D48-93CF-E2BA95E6782E}" type="presOf" srcId="{670F6100-A98F-4A76-B59A-F26501CD866B}" destId="{E16D2386-9B02-B349-8F5F-3C53F31815CC}" srcOrd="0" destOrd="2" presId="urn:microsoft.com/office/officeart/2016/7/layout/VerticalHollowActionList"/>
    <dgm:cxn modelId="{BA601DA4-0A80-436E-91FF-88644FA9E9A0}" srcId="{B29AD154-B4E5-4799-BA71-2A72F567D246}" destId="{670F6100-A98F-4A76-B59A-F26501CD866B}" srcOrd="1" destOrd="0" parTransId="{051776BB-DF28-4B0E-8FA2-90FB2ED427B5}" sibTransId="{878DF061-456A-46C5-BA5E-86D5BFF2FF6E}"/>
    <dgm:cxn modelId="{EBC5FDAE-D570-A941-AB3D-F17E95283AA7}" type="presOf" srcId="{F6049369-E737-4EA2-B0B8-46D9EF9B6534}" destId="{E16D2386-9B02-B349-8F5F-3C53F31815CC}" srcOrd="0" destOrd="1" presId="urn:microsoft.com/office/officeart/2016/7/layout/VerticalHollowActionList"/>
    <dgm:cxn modelId="{7A0BB2B4-ADB8-3247-9C7C-DEB26304EE56}" type="presOf" srcId="{C61F89A4-7F1A-421F-9779-79009C7355FF}" destId="{8F1776F8-B7A2-C143-956A-6A2C16381573}" srcOrd="0" destOrd="0" presId="urn:microsoft.com/office/officeart/2016/7/layout/VerticalHollowActionList"/>
    <dgm:cxn modelId="{526225C5-A125-3F4E-824D-4113E8005220}" type="presOf" srcId="{6592A876-5863-4887-B29C-C404A1177197}" destId="{83CC9C41-D63A-9341-A51D-365F19D1D51F}" srcOrd="0" destOrd="0" presId="urn:microsoft.com/office/officeart/2016/7/layout/VerticalHollowActionList"/>
    <dgm:cxn modelId="{747305C6-4489-4EB3-A7FB-4A2CCDB282FC}" srcId="{C21C5F9A-56F3-486F-B75F-4E3F01931275}" destId="{01E04518-671A-4874-8E11-C8263610E0B7}" srcOrd="0" destOrd="0" parTransId="{5630EEFB-D0E6-4552-AB39-0D4C512EA4AE}" sibTransId="{F23BBDC3-3B1A-4265-B9A4-C778109DAAEA}"/>
    <dgm:cxn modelId="{7E7F65CB-D3D2-4BBC-B989-76E57B0ABB47}" srcId="{89C238FD-B9CA-4292-A1EA-3F3947162F15}" destId="{D481F58D-A3AE-4394-A38C-38FF5D76C7D9}" srcOrd="0" destOrd="0" parTransId="{2AB0215E-8576-46C4-BC74-A8CF26474C66}" sibTransId="{72CBA8D9-C957-4B81-B405-19B46C1917B1}"/>
    <dgm:cxn modelId="{3B3DF5DF-573F-C441-B226-F29E79A359BF}" type="presOf" srcId="{01CC5D47-FACB-484A-9BF8-0DDF4A5F2009}" destId="{65A6B775-D821-6E4B-9782-A6607EB35037}" srcOrd="0" destOrd="0" presId="urn:microsoft.com/office/officeart/2016/7/layout/VerticalHollowActionList"/>
    <dgm:cxn modelId="{1FD0CFEB-20CD-43A9-A9A4-C8DB13F61095}" srcId="{C21C5F9A-56F3-486F-B75F-4E3F01931275}" destId="{178D12B7-EA0E-4B03-8B56-7689BE937AF7}" srcOrd="1" destOrd="0" parTransId="{430C2895-A7FD-46A8-8CDF-AEE805DC7E6C}" sibTransId="{5FAEA1EB-41B4-47FC-8556-5F866BAA2E9C}"/>
    <dgm:cxn modelId="{03981BB3-1ACF-1C4C-9A0E-35E61E03F454}" type="presParOf" srcId="{65A6B775-D821-6E4B-9782-A6607EB35037}" destId="{98780009-070E-B943-85C6-65AED3BC180B}" srcOrd="0" destOrd="0" presId="urn:microsoft.com/office/officeart/2016/7/layout/VerticalHollowActionList"/>
    <dgm:cxn modelId="{32263464-EDE4-214B-9B05-601D0ADD2B9F}" type="presParOf" srcId="{98780009-070E-B943-85C6-65AED3BC180B}" destId="{8F1776F8-B7A2-C143-956A-6A2C16381573}" srcOrd="0" destOrd="0" presId="urn:microsoft.com/office/officeart/2016/7/layout/VerticalHollowActionList"/>
    <dgm:cxn modelId="{8C8E0201-C29C-1643-807A-6314C0444C93}" type="presParOf" srcId="{98780009-070E-B943-85C6-65AED3BC180B}" destId="{E16D2386-9B02-B349-8F5F-3C53F31815CC}" srcOrd="1" destOrd="0" presId="urn:microsoft.com/office/officeart/2016/7/layout/VerticalHollowActionList"/>
    <dgm:cxn modelId="{EB88B4EE-AFEB-394E-B5CC-1E65AFCDE61F}" type="presParOf" srcId="{65A6B775-D821-6E4B-9782-A6607EB35037}" destId="{D9AACB6D-60F7-0947-BCC4-97FA23CE959E}" srcOrd="1" destOrd="0" presId="urn:microsoft.com/office/officeart/2016/7/layout/VerticalHollowActionList"/>
    <dgm:cxn modelId="{3C7E9E14-C81A-A34C-8B55-1345FF8038ED}" type="presParOf" srcId="{65A6B775-D821-6E4B-9782-A6607EB35037}" destId="{2AF896B3-E075-1745-9964-B79660DA275B}" srcOrd="2" destOrd="0" presId="urn:microsoft.com/office/officeart/2016/7/layout/VerticalHollowActionList"/>
    <dgm:cxn modelId="{3639F9E5-4F13-AC43-B2E7-07C416B6BD8C}" type="presParOf" srcId="{2AF896B3-E075-1745-9964-B79660DA275B}" destId="{8A2703CE-BC7F-5147-97F0-AADD60C52B90}" srcOrd="0" destOrd="0" presId="urn:microsoft.com/office/officeart/2016/7/layout/VerticalHollowActionList"/>
    <dgm:cxn modelId="{7EBA359C-A6EF-ED4B-BF1D-9F2FD26D6E75}" type="presParOf" srcId="{2AF896B3-E075-1745-9964-B79660DA275B}" destId="{7EADD836-7084-354F-9D9A-7776405D28F9}" srcOrd="1" destOrd="0" presId="urn:microsoft.com/office/officeart/2016/7/layout/VerticalHollowActionList"/>
    <dgm:cxn modelId="{57681BA8-3946-3840-93E2-10D7FD0DF460}" type="presParOf" srcId="{65A6B775-D821-6E4B-9782-A6607EB35037}" destId="{9D874BFA-09FB-9F4C-93BD-A6886D6F3F55}" srcOrd="3" destOrd="0" presId="urn:microsoft.com/office/officeart/2016/7/layout/VerticalHollowActionList"/>
    <dgm:cxn modelId="{05677B92-F069-D64A-A3B0-085977669AAE}" type="presParOf" srcId="{65A6B775-D821-6E4B-9782-A6607EB35037}" destId="{862223C9-63AB-9946-85D6-81197D0A61FD}" srcOrd="4" destOrd="0" presId="urn:microsoft.com/office/officeart/2016/7/layout/VerticalHollowActionList"/>
    <dgm:cxn modelId="{6334527B-1EE8-7642-9D8F-2C6D7CAC4EAE}" type="presParOf" srcId="{862223C9-63AB-9946-85D6-81197D0A61FD}" destId="{83CC9C41-D63A-9341-A51D-365F19D1D51F}" srcOrd="0" destOrd="0" presId="urn:microsoft.com/office/officeart/2016/7/layout/VerticalHollowActionList"/>
    <dgm:cxn modelId="{1F1F9E84-73B3-8249-967B-583B3D322B9D}" type="presParOf" srcId="{862223C9-63AB-9946-85D6-81197D0A61FD}" destId="{0D1E38E0-1FE2-D84C-9846-BE5DD18B260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A41E8-5F6A-E444-A991-BEB6AEBD42A3}">
      <dsp:nvSpPr>
        <dsp:cNvPr id="0" name=""/>
        <dsp:cNvSpPr/>
      </dsp:nvSpPr>
      <dsp:spPr>
        <a:xfrm>
          <a:off x="0" y="54003"/>
          <a:ext cx="6140467" cy="1119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Router tables may have prefixes that overlap</a:t>
          </a:r>
        </a:p>
      </dsp:txBody>
      <dsp:txXfrm>
        <a:off x="54659" y="108662"/>
        <a:ext cx="6031149" cy="1010372"/>
      </dsp:txXfrm>
    </dsp:sp>
    <dsp:sp modelId="{FDF202A7-624F-3A4B-9F6B-5AD7428CC5AA}">
      <dsp:nvSpPr>
        <dsp:cNvPr id="0" name=""/>
        <dsp:cNvSpPr/>
      </dsp:nvSpPr>
      <dsp:spPr>
        <a:xfrm>
          <a:off x="0" y="1173694"/>
          <a:ext cx="6140467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96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Some addresses may match more than one prefix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Both 171.69 (a 16-bit prefix) and 171.69.10 (a 24-bit prefix) in the forwarding table of a single router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Packet destined to 171.69.10.5 matches both prefixes</a:t>
          </a:r>
        </a:p>
      </dsp:txBody>
      <dsp:txXfrm>
        <a:off x="0" y="1173694"/>
        <a:ext cx="6140467" cy="1366200"/>
      </dsp:txXfrm>
    </dsp:sp>
    <dsp:sp modelId="{9BC343E2-8757-EB4B-98B7-3F9CE0E6ECBC}">
      <dsp:nvSpPr>
        <dsp:cNvPr id="0" name=""/>
        <dsp:cNvSpPr/>
      </dsp:nvSpPr>
      <dsp:spPr>
        <a:xfrm>
          <a:off x="0" y="2539894"/>
          <a:ext cx="6140467" cy="1119690"/>
        </a:xfrm>
        <a:prstGeom prst="roundRect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Matching is based on the principle of 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“longest match”</a:t>
          </a:r>
        </a:p>
      </dsp:txBody>
      <dsp:txXfrm>
        <a:off x="54659" y="2594553"/>
        <a:ext cx="6031149" cy="1010372"/>
      </dsp:txXfrm>
    </dsp:sp>
    <dsp:sp modelId="{3CEE5723-6D6B-AF47-AF49-7FB6C551FDB4}">
      <dsp:nvSpPr>
        <dsp:cNvPr id="0" name=""/>
        <dsp:cNvSpPr/>
      </dsp:nvSpPr>
      <dsp:spPr>
        <a:xfrm>
          <a:off x="0" y="3659584"/>
          <a:ext cx="6140467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96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171.69.10 in the above case</a:t>
          </a:r>
        </a:p>
      </dsp:txBody>
      <dsp:txXfrm>
        <a:off x="0" y="3659584"/>
        <a:ext cx="6140467" cy="397440"/>
      </dsp:txXfrm>
    </dsp:sp>
    <dsp:sp modelId="{0D8EA64E-7727-8F4A-B1A1-739FEDDFB5CC}">
      <dsp:nvSpPr>
        <dsp:cNvPr id="0" name=""/>
        <dsp:cNvSpPr/>
      </dsp:nvSpPr>
      <dsp:spPr>
        <a:xfrm>
          <a:off x="0" y="4057024"/>
          <a:ext cx="6140467" cy="111969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packet destined to 171.69.20.5 would match to 171.69 and not 171.69.10 </a:t>
          </a:r>
        </a:p>
      </dsp:txBody>
      <dsp:txXfrm>
        <a:off x="54659" y="4111683"/>
        <a:ext cx="6031149" cy="1010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30176-DF5B-924D-B104-2088926A833E}">
      <dsp:nvSpPr>
        <dsp:cNvPr id="0" name=""/>
        <dsp:cNvSpPr/>
      </dsp:nvSpPr>
      <dsp:spPr>
        <a:xfrm>
          <a:off x="0" y="587900"/>
          <a:ext cx="5906181" cy="13215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UDP is a connectionless protocol</a:t>
          </a:r>
        </a:p>
      </dsp:txBody>
      <dsp:txXfrm>
        <a:off x="64515" y="652415"/>
        <a:ext cx="5777151" cy="1192558"/>
      </dsp:txXfrm>
    </dsp:sp>
    <dsp:sp modelId="{48BB46A8-FD3E-EC46-8F12-5D844D7E1682}">
      <dsp:nvSpPr>
        <dsp:cNvPr id="0" name=""/>
        <dsp:cNvSpPr/>
      </dsp:nvSpPr>
      <dsp:spPr>
        <a:xfrm>
          <a:off x="0" y="1909489"/>
          <a:ext cx="5906181" cy="1411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Simply send datagram to application process at the specified port of the IP address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Source port number provides return address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Applications: media streaming, broadcast</a:t>
          </a:r>
        </a:p>
      </dsp:txBody>
      <dsp:txXfrm>
        <a:off x="0" y="1909489"/>
        <a:ext cx="5906181" cy="1411739"/>
      </dsp:txXfrm>
    </dsp:sp>
    <dsp:sp modelId="{D3D7C354-3382-A441-A00A-9EC3DE1434EC}">
      <dsp:nvSpPr>
        <dsp:cNvPr id="0" name=""/>
        <dsp:cNvSpPr/>
      </dsp:nvSpPr>
      <dsp:spPr>
        <a:xfrm>
          <a:off x="0" y="3321229"/>
          <a:ext cx="5906181" cy="1321588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No acknowledgement, no flow control, no message continuation</a:t>
          </a:r>
        </a:p>
      </dsp:txBody>
      <dsp:txXfrm>
        <a:off x="64515" y="3385744"/>
        <a:ext cx="5777151" cy="1192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D2386-9B02-B349-8F5F-3C53F31815CC}">
      <dsp:nvSpPr>
        <dsp:cNvPr id="0" name=""/>
        <dsp:cNvSpPr/>
      </dsp:nvSpPr>
      <dsp:spPr>
        <a:xfrm>
          <a:off x="1268404" y="1634"/>
          <a:ext cx="5073616" cy="16754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42" tIns="425568" rIns="98442" bIns="4255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Kerberos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Provides authentication, protects against application-layer spoofing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Does not protect against connection hijacking</a:t>
          </a:r>
        </a:p>
      </dsp:txBody>
      <dsp:txXfrm>
        <a:off x="1268404" y="1634"/>
        <a:ext cx="5073616" cy="1675464"/>
      </dsp:txXfrm>
    </dsp:sp>
    <dsp:sp modelId="{8F1776F8-B7A2-C143-956A-6A2C16381573}">
      <dsp:nvSpPr>
        <dsp:cNvPr id="0" name=""/>
        <dsp:cNvSpPr/>
      </dsp:nvSpPr>
      <dsp:spPr>
        <a:xfrm>
          <a:off x="0" y="1634"/>
          <a:ext cx="1268404" cy="1675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20" tIns="165499" rIns="67120" bIns="16549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Above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Transport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Layer</a:t>
          </a:r>
        </a:p>
      </dsp:txBody>
      <dsp:txXfrm>
        <a:off x="0" y="1634"/>
        <a:ext cx="1268404" cy="1675464"/>
      </dsp:txXfrm>
    </dsp:sp>
    <dsp:sp modelId="{7EADD836-7084-354F-9D9A-7776405D28F9}">
      <dsp:nvSpPr>
        <dsp:cNvPr id="0" name=""/>
        <dsp:cNvSpPr/>
      </dsp:nvSpPr>
      <dsp:spPr>
        <a:xfrm>
          <a:off x="1268404" y="1777626"/>
          <a:ext cx="5073616" cy="1675464"/>
        </a:xfrm>
        <a:prstGeom prst="rect">
          <a:avLst/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accent5">
              <a:hueOff val="-10661560"/>
              <a:satOff val="6060"/>
              <a:lumOff val="-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42" tIns="425568" rIns="98442" bIns="4255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SSL/TLS and SSH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Protects against connection hijacking and injected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Does not protect against DoS by spoofed packets</a:t>
          </a:r>
        </a:p>
      </dsp:txBody>
      <dsp:txXfrm>
        <a:off x="1268404" y="1777626"/>
        <a:ext cx="5073616" cy="1675464"/>
      </dsp:txXfrm>
    </dsp:sp>
    <dsp:sp modelId="{8A2703CE-BC7F-5147-97F0-AADD60C52B90}">
      <dsp:nvSpPr>
        <dsp:cNvPr id="0" name=""/>
        <dsp:cNvSpPr/>
      </dsp:nvSpPr>
      <dsp:spPr>
        <a:xfrm>
          <a:off x="0" y="1777626"/>
          <a:ext cx="1268404" cy="1675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661560"/>
              <a:satOff val="6060"/>
              <a:lumOff val="-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20" tIns="165499" rIns="67120" bIns="16549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Above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Network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Layer</a:t>
          </a:r>
        </a:p>
      </dsp:txBody>
      <dsp:txXfrm>
        <a:off x="0" y="1777626"/>
        <a:ext cx="1268404" cy="1675464"/>
      </dsp:txXfrm>
    </dsp:sp>
    <dsp:sp modelId="{0D1E38E0-1FE2-D84C-9846-BE5DD18B260B}">
      <dsp:nvSpPr>
        <dsp:cNvPr id="0" name=""/>
        <dsp:cNvSpPr/>
      </dsp:nvSpPr>
      <dsp:spPr>
        <a:xfrm>
          <a:off x="1268404" y="3553619"/>
          <a:ext cx="5073616" cy="1675464"/>
        </a:xfrm>
        <a:prstGeom prst="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42" tIns="425568" rIns="98442" bIns="4255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IPsec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Protects against hijacking, injection, DoS using connection resets, IP address spoofing</a:t>
          </a:r>
        </a:p>
      </dsp:txBody>
      <dsp:txXfrm>
        <a:off x="1268404" y="3553619"/>
        <a:ext cx="5073616" cy="1675464"/>
      </dsp:txXfrm>
    </dsp:sp>
    <dsp:sp modelId="{83CC9C41-D63A-9341-A51D-365F19D1D51F}">
      <dsp:nvSpPr>
        <dsp:cNvPr id="0" name=""/>
        <dsp:cNvSpPr/>
      </dsp:nvSpPr>
      <dsp:spPr>
        <a:xfrm>
          <a:off x="0" y="3553619"/>
          <a:ext cx="1268404" cy="1675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20" tIns="165499" rIns="67120" bIns="16549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Above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Network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Layer</a:t>
          </a:r>
        </a:p>
      </dsp:txBody>
      <dsp:txXfrm>
        <a:off x="0" y="3553619"/>
        <a:ext cx="1268404" cy="1675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1:06:3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627 1102 24575,'-3'-5'0,"2"-2"0,-3 3 0,1-8 0,-2 0 0,-4-11 0,0-1 0,0 0 0,-1-5 0,5 15 0,-4-14 0,-1 8 0,0-4 0,-7-17 0,8 14 0,-8-15 0,6 12 0,-3 6 0,-1-5 0,5 5 0,-4 0 0,4-5 0,2 11 0,3-4 0,-6 6 0,3-18 0,-10 7 0,6-9 0,-3 7 0,4-7 0,1 3 0,-7-9 0,3-12 0,0 24 0,-1-33 0,-3 24 0,4-6 0,-4 3 0,9 21 0,3 3 0,3 17 0,3 2 0,-4 4 0,3 2 0,-6-3 0,6 4 0,-6 0 0,3 0 0,-1 0 0,-2-1 0,-1 1 0,-1 4 0,-6 0 0,3 4 0,-5 0 0,1 0 0,0-4 0,4 3 0,0-3 0,4 1 0,4-2 0,-3-3 0,6 0 0,-6 0 0,6 0 0,-3 0 0,1-4 0,2 3 0,-3-3 0,1 1 0,5-5 0,3-8 0,0 2 0,2-1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02:54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469 9 24575,'-8'-5'0,"-4"1"0,-2 4 0,-2 0 0,-1 0 0,-15 5 0,5-4 0,-47 19 0,33-12 0,-18 12 0,35-10 0,11-2 0,4 0 0,2-3 0,2 2 0,-4-6 0,5 7 0,-4-4 0,3 5 0,-3-5 0,3 4 0,-2-7 0,6 6 0,-7-6 0,4 6 0,-5-2 0,1 3 0,-1-3 0,4 2 0,-2-6 0,6 7 0,-7-7 0,7 6 0,-2-2 0,17 4 0,-11-4 0,12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3:02:09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24575,'0'12'0,"0"-1"0,0-3 0,0 3 0,4-2 0,-3 2 0,6-3 0,-7 3 0,7-6 0,-2 6 0,-1-7 0,3 4 0,1 0 0,0-1 0,4 1 0,-1 0 0,-2 0 0,2-1 0,0 5 0,-2-4 0,6 4 0,-7-5 0,7 1 0,-3 0 0,4 0 0,6 1 0,9 7 0,0-4 0,6 2 0,-7-5 0,0-4 0,0 5 0,11-4 0,3 4 0,12-2 0,11 7 0,-8-1 0,8 1 0,14 5 0,-19-11 0,1 7 0,-12-9 0,-13 5 0,41 3 0,5-7 0,12 8-272,-43-16 0,-1 1 272,21 13 0,-6-13 0,-14 12 0,4-12 0,-15 5 0,11-6 0,-36 0 544,5 0-544,0 0 0,-5-3 0,12 2 0,-12-6 0,11 6 0,-4-2 0,-1 3 0,-4 0 0,2 0 0,22 0 0,-14 0 0,34 0 0,-36 0 0,27 0 0,4 0 0,-11 0 0,12 0 0,-6 0 0,-30-4 0,10 3 0,-31-2 0,-3-1 0,-12 0 0,-2-8 0,-7 3 0,-40-27 0,22 20 0,-4-5 0,-3-1 0,-11 7 0,-24-9 0,11 3 0,16 6 0,19-2 0,14 11 0,10 3 0,0 3 0,5 0 0,6 3 0,-2 2 0,10 2 0,7 2 0,0-1 0,37 12 0,-35-13 0,20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3:02:11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 0 24575,'-13'0'0,"-19"12"0,9-4 0,-19 10 0,0-6 0,-2 0 0,-12 2 0,0-7 0,12 4 0,2-10 0,19 7 0,4-4 0,8 1 0,3-2 0,0 1 0,3 0 0,-2 4 0,6-1 0,-6-2 0,3-2 0,0 1 0,-3-3 0,6 5 0,-3-8 0,4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13:5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1 24575,'-8'8'0,"-5"4"0,4-2 0,-7 2 0,3-4 0,3 0 0,-5 1 0,10-1 0,-8 0 0,1 1 0,3-5 0,-4 4 0,1-4 0,-1 1 0,-11-1 0,-1 0 0,-1 1 0,-4 1 0,11 1 0,-11-1 0,4 4 0,-6 0 0,7 0 0,-6 5 0,12-5 0,-1 4 0,4-6 0,7-3 0,-3-1 0,3-1 0,5 2 0,-4 0 0,3-2 0,1 1 0,-4-3 0,0 6 0,-6-2 0,-3 0 0,0 2 0,0-2 0,4-1 0,-3 4 0,3-7 0,-4 6 0,-7-6 0,6 7 0,-6-4 0,7 1 0,0 2 0,-7-6 0,6 7 0,-13-3 0,12 4 0,-11 1 0,11-5 0,-11 5 0,11-6 0,-5 2 0,7-2 0,4-1 0,1-2 0,0 3 0,2-4 0,2 4 0,0-3 0,0 2 0,-2-3 0,-2 4 0,0-3 0,2 3 0,-6 0 0,7 0 0,-3 1 0,-1 2 0,4-6 0,0 7 0,2-8 0,2 4 0,-3 0 0,-1-3 0,5 6 0,-4-6 0,3 3 0,-3-4 0,3 4 0,-2-4 0,2 8 0,-4-7 0,1 3 0,3-8 0,5 3 0,1-7 0,6 4 0,-2-9 0,0 4 0,2-7 0,-2 3 0,3-1 0,0-2 0,-3 3 0,2-4 0,-2 0 0,3 0 0,1 4 0,-5 1 0,4 3 0,-4 1 0,1-1 0,3 1 0,-8-1 0,8 5 0,-7-4 0,6 7 0,-6-6 0,7 6 0,-8-7 0,8 0 0,-3-2 0,-1 2 0,0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13:5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20883,'9'0'0,"-1"0"1754,0 0-1754,1 0 625,-1 3-625,4 2 320,15 8-320,-6-3 993,10 3-993,-8-4 0,-4-4 0,4 3 0,-9-7 0,-2 3 0,-4-4 0,-3 4 0,2-3 0,-6 6 0,6-2 0,-2 3 0,3-3 0,1 2 0,-1-6 0,-3 6 0,6-2 0,-6 0 0,8 2 0,-5-6 0,-3 3 0,-2-4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32:4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24575,'56'14'0,"-5"0"0,-27-5 0,27 18 0,-22-14 0,24 14 0,-33-18 0,1 0 0,-8-1 0,-1 0 0,3 3 0,-3-2 0,3 2 0,1-3 0,-4-1 0,3 1 0,4 1 0,-2 3 0,11 3 0,-14-3 0,13 7 0,-7-5 0,4 4 0,-2-3 0,-6-4 0,-1 0 0,-2-2 0,1 6 0,-5-3 0,2 0 0,-3 3 0,3-3 0,-2 4 0,2-4 0,1 3 0,-4-7 0,4 7 0,-5-3 0,1 0 0,0 0 0,0-1 0,-4-2 0,3 2 0,-3-3 0,1-1 0,2 5 0,-3 0 0,4 4 0,3-1 0,-2 1 0,2 0 0,-3-4 0,-1 3 0,1-7 0,0 7 0,-4-6 0,3 2 0,-2-3 0,2 3 0,-2 1 0,2 4 0,-3-4 0,9 9 0,-7-10 0,6 10 0,-8-13 0,1 3 0,2-3 0,-7 4 0,7-4 0,-6 3 0,6-3 0,-3 0 0,1 0 0,-2 0 0,-3-1 0,4-2 0,-3 2 0,2-3 0,1 4 0,0-1 0,0 5 0,3 0 0,-6 0 0,6 3 0,-3-6 0,0 2 0,0-3 0,-1-4 0,-2 3 0,3-3 0,-1 4 0,-2 0 0,2 0 0,1-1 0,-3 1 0,2 0 0,1-4 0,-3 3 0,2-3 0,-3 1 0,0-2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32:4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24575,'3'-1'0,"-2"5"0,6 8 0,-6 4 0,6 0 0,-6-1 0,10 14 0,-9-10 0,9 10 0,-10-16 0,6 1 0,-6-5 0,2 2 0,1-6 0,-3-9 0,2 2 0,-3-5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32:48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24575,'4'-4'0,"4"0"0,10 4 0,17-6 0,9 5 0,-6-6 0,37-1 0,-20 6 0,9-9 0,-2 10 0,-41-3 0,18 0 0,-21 3 0,0-4 0,-7 5 0,-6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33:08.997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2 163 16383,'195'-10'0,"-40"2"0,-34 23 0,-46-2 0,20 4 0,0-6 0,7-11 0,26 0 0,0 0 0,-27 0 0,-6-10 0,0 7 0,7-7 0,-15 10 0,30-14 0,-56 10 0,20-10 0,-16 14 0,-18 0 0,22 0 0,-6 0 0,8 0 0,-1 0 0,-16 0 0,11 0 0,-9 8 0,6-6 0,8 6 0,-14-8 0,6 0 0,0-8 0,2-2 0,-8 0 0,26 2 0,-38 0 0,37-4 0,-27 2 0,0 0 0,11 0 0,-11 7 0,41-7 0,6-4 0,1 10 0,-7-10 0,-26 14 0,-15 0 0,12 0 0,-11 0 0,41-14 0,-21 10 0,6-10 0,-16 14 0,15 0 0,-5 0 0,47 0 0,-47 0 0,20 10 0,-27-7 0,-13 7 0,9 0 0,-9-7 0,13 17 0,1-17 0,-1 7 0,1-10 0,-15 0 0,13 0 0,-20 0 0,15 0 0,8-8 0,-6 6 0,0-6 0,1 8 0,-11 0 0,14 0 0,1 0 0,-15 0 0,13 8 0,-11-6 0,14 7 0,0-9 0,-16 0 0,11 0 0,-11 0 0,16 0 0,-1 0 0,1 0 0,-1-11 0,-15 9 0,11-8 0,-3 10 0,9 0 0,5 0 0,-7 0 0,-1 0 0,1 0 0,-15 0 0,12 0 0,-10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37:27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1034 103 24575,'-21'0'0,"5"3"0,-19 3 0,11 3 0,-20 1 0,14 0 0,-12-5 0,15 3 0,-26 0 0,15 9 0,-19-1 0,22 2 0,-16-5 0,27 1 0,-18-1 0,12 2 0,6-10 0,1 3 0,7-7 0,0 6 0,0-6 0,0 6 0,0-3 0,4 1 0,4 2 0,1-6 0,2 2 0,1 1 0,-3-4 0,2 4 0,-13-4 0,-14 0 0,-1 0 0,-21 6 0,21 0 0,-21 2 0,27 0 0,-4-4 0,23-3 0,8-6 0,6-14 0,2 2 0,6-26 0,-8 22 0,6-15 0,-11 24 0,3-3 0,-1 2 0,-2-3 0,6 4 0,-6 0 0,2 4 0,-3 0 0,4 4 0,-3-3 0,6 2 0,-3-6 0,4-2 0,0-10 0,0 9 0,-4-5 0,0 11 0,-1 4 0,-2-4 0,2 8 0,-3-4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1:06:3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24575,'3'-5'0,"5"5"0,4 5 0,4 3 0,7 0 0,14 1 0,-3 2 0,9-6 0,-12 4 0,-11-4 0,-2 0 0,-10-1 0,0-4 0,-4 3 0,3-2 0,-6 6 0,6-6 0,-6 6 0,6-6 0,-6 6 0,6-6 0,-6 6 0,6-7 0,-7 4 0,4-4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6T21:37:29.5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24575,'4'12'0,"0"0"0,8-4 0,-4 0 0,7 3 0,1 5 0,1-3 0,2 6 0,-3-11 0,-3 4 0,2-4 0,-7 0 0,0-1 0,-1-2 0,-6 2 0,6-6 0,-6 6 0,6-3 0,-6 4 0,10 3 0,-1 8 0,9 5 0,-1 0 0,-4-5 0,-2-8 0,-4-6 0,-4-2 0,-1-3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57:49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24575,'0'16'0,"0"10"0,4-13 0,0 7 0,4 5 0,0-10 0,-1 7 0,1-10 0,-3-1 0,1-3 0,-1 4 0,-1-4 0,3-1 0,-6 5 0,6 0 0,-3 3 0,0 1 0,3-4 0,-6 3 0,6-3 0,-6 10 0,6-4 0,-2 10 0,3-11 0,1 5 0,-5-6 0,3 0 0,-6-4 0,7 9 0,-4-11 0,2 11 0,2-2 0,-4-2 0,6 11 0,-2-10 0,-3 4 0,2-7 0,-3 1 0,1-4 0,-2 3 0,4-3 0,-5 0 0,8 3 0,-9-3 0,6 0 0,-6 0 0,6-5 0,-6 5 0,2-4 0,0 7 0,2-6 0,-1 6 0,3-3 0,-3 3 0,4 1 0,0-7 0,-4 1 0,3 1 0,-6-1 0,2 5 0,1-11 0,0-1 0,1-6 0,-7-11 0,1 7 0,-3-7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57:50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 24575,'-12'7'0,"1"-2"0,-1 10 0,3 3 0,-3 0 0,3 0 0,-13 16 0,-5-5 0,-2 9 0,1-10 0,16-13 0,-3 1 0,6-4 0,-2 3 0,6-6 0,-2 5 0,6-5 0,1-8 0,1-6 0,3-4 0,-4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57:51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24575,'16'0'0,"30"17"0,-4-6 0,27 13 0,-11-12 0,-1-1 0,-4 2 0,-2-4 0,-3-2 0,-25-3 0,1-1 0,-6-2 0,-10 3 0,-4-4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2:05:49.890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1 131 16383,'65'-26'0,"28"-1"0,-32 13 0,21 4 0,8 3 0,-17 0 0,-20 6 0,-1 0 0,21-13 0,17 13 0,3-5 0,6 6 0,-46 0 0,2 0 0,4 0 0,-2 0 0,19 0 0,-7 0 0,-1 0 0,-1 0 0,-16 0 0,0 0 0,16-8 0,-8 7 0,8-7 0,-11 8 0,11 0 0,-20 0 0,6 5 0,-23-4 0,0 3 0,0-4 0,13 5 0,-10-4 0,11 3 0,-15 1 0,13-4 0,2 3 0,35-4 0,5 0 0,-11 0 0,26 0 0,-14 8 0,-31-7 0,2 1 0,4 6 0,-1 0 0,-4-7 0,-2 0 0,19 7 0,27 0 0,-33-4 0,1 2 0,-13 3 0,2 0 0,26-4 0,0 0 0,-20-2 0,-4 1 0,-8-1 0,1 1 0,14 1 0,-2 0 0,33 4 0,-43-1 0,2 0 0,11-7 0,-2 0 0,27 7 0,-23-7 0,0-2 0,20 1 0,-35 0 0,1 0 0,-2 0 0,1 0 0,18-4 0,2-1 0,-7 4 0,-1 0 0,3-4 0,-1 1 0,-8 3 0,-4 2 0,29-1 0,12 0 0,-14 0 0,-15 0 0,0 0 0,-20 0 0,29-7 0,-17 5 0,11-6 0,9 8 0,-20 0 0,8 0 0,-23 5 0,9-4 0,-20 3 0,20 3 0,-21-6 0,21 11 0,3-10 0,3 4 0,20 1 0,2-5 0,4 5 0,-4 0 0,-2-6 0,-9 13 0,-11-13 0,28 7 0,-48-4 0,48-3 0,-5 4 0,-6-5 0,-25-1 0,0 2 0,19 6 0,0-5 0,-3 5 0,-11-7 0,0 0 0,-12 0 0,9 0 0,3 0 0,2 0 0,23 0 0,-33 0 0,0 0 0,-8 0 0,-14-5 0,16 4 0,-12-3 0,11 4 0,3 0 0,-6 0 0,2 0 0,-16 0 0,6 0 0,-1 0 0,13 6 0,25-5 0,-23 6 0,30-7 0,-36 0 0,18 6 0,-1-5 0,1 6 0,0-7 0,0 0 0,0 0 0,-1 0 0,1 0 0,11 0 0,-19-5 0,4 4 0,1-11 0,-23 7 0,21-3 0,-16-2 0,9 8 0,12-4 0,11 6 0,-26 0 0,22 0 0,-36 0 0,14 0 0,0 0 0,4-6 0,10 4 0,15-4 0,-11 6 0,-8-3 0,12 2 0,-22-3 0,26 4 0,-11 0 0,-1-6 0,1 4 0,0-4 0,-12 6 0,9 0 0,-20 0 0,20 0 0,4 0 0,2 0 0,-1 0 0,-5 0 0,-20 0 0,20 0 0,-21-4 0,21 3 0,-20-4 0,8 1 0,-11 2 0,0-2 0,-6 4 0,4 0 0,3 0 0,0 0 0,6-4 0,-13 2 0,5-6 0,-5 8 0,7-4 0,-7 4 0,5 0 0,-8 0 0,9 4 0,-5-4 0,2 7 0,3-6 0,-2 3 0,-4-1 0,4-2 0,-1 2 0,-2-3 0,10 0 0,-11 0 0,6 0 0,0 0 0,-7 0 0,6 0 0,1 0 0,-4 0 0,20 0 0,-19 0 0,14 0 0,-11 0 0,12 0 0,2 0 0,-6 0 0,13 0 0,-31 0 0,20 0 0,-19 0 0,2 0 0,9 5 0,-13-4 0,16 8 0,-11-8 0,17 3 0,4-4 0,10 0 0,13 0 0,-10 0 0,33 8 0,-18-6 0,-11 6 0,3 1 0,-13-8 0,-2 0 0,10 7 0,-1 0 0,-5-6 0,-3-2 0,34 7 0,-33-6 0,0-2 0,21 1 0,6-6 0,-35 4 0,-3-8 0,-17 5 0,-5-4 0,13-6 0,-16 9 0,17-4 0,-4 10 0,-3 0 0,10-5 0,-6 4 0,-10-3 0,11 0 0,-13 0 0,12-8 0,-3 7 0,-6-2 0,12 7 0,6 0 0,-7 0 0,4 0 0,-13 0 0,7 0 0,2 0 0,5 0 0,-8 0 0,13 0 0,2 0 0,0 0 0,-2-5 0,-19 4 0,17-9 0,-20 8 0,14-8 0,-8 6 0,-8-1 0,15 2 0,-9 6 0,1-2 0,3 3 0,3-4 0,-6 0 0,11 0 0,-19 3 0,12-2 0,-1 6 0,-7-6 0,12 2 0,-9 1 0,1-3 0,11 2 0,-11 1 0,-1-2 0,8 2 0,-10-4 0,5 0 0,3 0 0,-9 0 0,6 0 0,0 0 0,-3 0 0,6-4 0,-5 4 0,2-7 0,-1 6 0,-1-3 0,1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2:03:15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218 339 24575,'-4'13'0,"-3"-2"0,3-3 0,-4 3 0,0-2 0,3 2 0,-5-3 0,5 3 0,-7-2 0,4 5 0,-3-5 0,2 6 0,-6-7 0,10 7 0,-6-3 0,7 4 0,-5 6 0,1-5 0,-2 12 0,2-12 0,-1 5 0,5-6 0,-3-1 0,2-2 0,1 1 0,-3-1 0,2 2 0,1-3 0,-3 0 0,6-1 0,-2-2 0,3 5 0,0-5 0,0 12 0,0-7 0,0 8 0,0 0 0,0-8 0,0 7 0,0-12 0,0 5 0,0-5 0,0 2 0,0-3 0,3 0 0,-2 0 0,2 3 0,-3 1 0,0 0 0,0 3 0,4-6 0,-3 2 0,6-3 0,-7 3 0,4-2 0,-1 2 0,-2-3 0,6 0 0,-2-1 0,-1 5 0,3-4 0,-6 4 0,6-1 0,-3-2 0,0 5 0,3-5 0,-3 6 0,4-7 0,0 7 0,0-6 0,-1 2 0,5-3 0,-4 0 0,7 3 0,4 3 0,-2 2 0,34 9 0,2 8 0,28 1 0,-35-13 0,1-1 0,49 7 0,-47-11 0,-2 0 0,35 2 0,-3-2 0,-32-5 0,17-4 0,-31-1 0,8 4 0,-17-5 0,4 5 0,-4-6 0,-1 4 0,0-4 0,-1 5 0,1-4 0,18 5 0,-8-4 0,20 2 0,-20-4 0,20-4 0,-30 0 0,27 0 0,-15-6 0,9 4 0,20-4 0,-16 6 0,30 0 0,-8 0 0,-11 0 0,0 0 0,21 0 0,5 0 0,-33 0 0,-26-5 0,15 4 0,-11-3 0,0 4 0,-6-4 0,4 3 0,-14-2 0,7 3 0,-9-4 0,4 4 0,13-8 0,8 6 0,14-2 0,-7 4 0,9 0 0,-9 0 0,1 4 0,-4-3 0,-11 4 0,0-5 0,-7 3 0,6 3 0,-6 3 0,7 1 0,-6-5 0,16-1 0,11 7 0,-4-4 0,8 5 0,-13-2 0,2-8 0,12 4 0,11 1 0,-20 0 0,29 1 0,-40 1 0,28-8 0,-8 10 0,39-2 0,-30 5 0,24-6 0,-45-3 0,12 1 0,-18-5 0,-5 6 0,-11-7 0,2 0 0,6 0 0,11 6 0,3-5 0,1 5 0,19-6 0,-17 0 0,9 0 0,10 0 0,-7 0 0,2 0 0,-15 0 0,-6-6 0,-2-2 0,18 1 0,0-6 0,11 4 0,3 1 0,12-6 0,-1 5 0,-21 1 0,-2-1 0,22-6 0,-27 7 0,-3 1 0,6-7 0,-18 6 0,13 2 0,-24 1 0,14 0 0,-17-1 0,-2 1 0,0 5 0,1-4 0,1 3 0,4-8 0,3 8 0,-6-7 0,4 7 0,-13-6 0,-4 3 0,-1-8 0,0 3 0,8-8 0,-2 8 0,5-4 0,-10 5 0,3 0 0,4-1 0,-2 1 0,5-1 0,-10 1 0,3 4 0,-6-3 0,2 6 0,-3-6 0,-1 6 0,-2-6 0,2 6 0,-3-6 0,4 3 0,0-4 0,-1 0 0,1 0 0,0-3 0,3-2 0,-2 1 0,6 1 0,-7 3 0,7-4 0,-6 0 0,6 0 0,-7 0 0,4 4 0,-8 0 0,3 0 0,-3 0 0,4 1 0,-4-1 0,3 3 0,-3-2 0,1 3 0,2-4 0,-7 0 0,7 0 0,-6 0 0,6-3 0,-6-2 0,3 1 0,-4-3 0,0 3 0,3-4 0,-2 0 0,2 0 0,1 4 0,-3-3 0,2 3 0,1-4 0,-4 0 0,4 4 0,-4-3 0,3 3 0,-2-1 0,3 2 0,-4 3 0,0 0 0,0-3 0,0 2 0,0-6 0,0 6 0,0-6 0,-4 6 0,3-2 0,-2 3 0,-1 0 0,3-3 0,-6-2 0,3-2 0,-4 2 0,4 2 0,-3 3 0,6 0 0,-6 0 0,2 0 0,-6-3 0,2-1 0,-2-1 0,3 2 0,0 3 0,0 4 0,-4-4 0,4 1 0,-4 1 0,1-8 0,-8 4 0,-5-9 0,-30-7 0,24 6 0,-24-1 0,37 9 0,-5 3 0,0 0 0,4 1 0,-4-1 0,10-2 0,-3 6 0,3-6 0,-4 7 0,0-4 0,4 0 0,-17-4 0,7-3 0,-15 0 0,14 2 0,-6-1 0,5 8 0,1-7 0,1 12 0,-1-7 0,0 3 0,-7-5 0,6 4 0,-5-3 0,16 8 0,-26-10 0,15 5 0,-29-1 0,9-4 0,-12 4 0,-34-10 0,2 1 0,33 10 0,2 1-462,-17-3 462,15 0 0,-1-2 0,-23-2 0,2-3 0,0 1 0,-2 4-907,6 1 1,1 0 906,4 0 0,10 4 0,0-1-215,-12-8 215,-21 5 0,18 1 0,-20-8 0,22 15 0,-19-15 0,6 6 0,10 0 0,24 2 0,2 0 0,-3 6 0,-27-6 0,33 8 415,-8 0-415,9 0 1832,-1 0-1832,4 0 243,11 0-243,0 0 0,-7-3 0,11 2 0,-9-3 0,17 1 0,-10 2 0,4-2 0,-6 3 0,-11 0 0,-15 0 0,18 0 0,-24 0 0,27 0 0,-45 0 0,29 0 0,-15 0 0,36 0 0,-12 0 0,9 4 0,-8-3 0,11 3 0,0 1 0,0-4 0,-12 3 0,-2-4 0,-1 0 0,-8 0 0,-5 5 0,21-1 0,-39 2 0,27 4 0,-10-8 0,6 5 0,0 0 0,18 0 0,-42 1 0,30 3 0,-32-3 0,-2 8 0,7-6 0,-4 4 0,33-8 0,4 5 0,11-5 0,0 3 0,0-8 0,-1 3 0,11-4 0,-7 0 0,6 5 0,-2-4 0,1 3 0,0-4 0,-2 0 0,0 4 0,-4-4 0,7 7 0,-2-2 0,7 2 0,1 1 0,6-4 0,-2 3 0,-1 1 0,3 1 0,-2-1 0,3-1 0,0-3 0,-3 4 0,2 0 0,-2-1 0,-1 1 0,3 0 0,-9 3 0,5-2 0,-7 2 0,5-7 0,-1 3 0,-6-6 0,4 3 0,-4-1 0,10-2 0,0 6 0,4-6 0,1 2 0,-1 1 0,0-4 0,0 4 0,3-11 0,-3-8 0,7-3 0,-3 3 0,4 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2:03:17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 24575,'0'-12'0,"0"0"0,4 8 0,0-3 0,8 6 0,7-6 0,4 6 0,8-3 0,-11 4 0,7 0 0,5 0 0,1 0 0,-2 0 0,-13 0 0,-10 4 0,3 0 0,-2 1 0,6 5 0,-3-8 0,3 8 0,1-2 0,-4 1 0,3 2 0,-6-3 0,6-1 0,-7 5 0,7 0 0,-3 4 0,-3-4 0,1-1 0,-9-3 0,2 0 0,-3-1 0,0 5 0,0-4 0,0 4 0,0-5 0,0 1 0,-3 0 0,-1 0 0,-1 3 0,-2-2 0,-1 2 0,-1 0 0,-6-2 0,7-1 0,-7-1 0,6-3 0,-6 4 0,6 0 0,-2-1 0,-1-2 0,4 2 0,-7-3 0,6 4 0,-6-4 0,6 3 0,-2-3 0,3 1 0,0 1 0,0-5 0,0 6 0,0-6 0,4 6 0,-3-3 0,6 4 0,-3 0 0,4 0 0,-3-4 0,2 3 0,-3-3 0,4 8 0,0-4 0,0 3 0,0-3 0,0 0 0,0 0 0,0 0 0,0-1 0,0 5 0,0-4 0,0 7 0,0-6 0,0 2 0,0-3 0,0-4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2:03:18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 24575,'-12'0'0,"1"0"0,6 3 0,2-2 0,3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20:33.274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1 116 16383,'73'-17'0,"3"0"0,-43 21 0,8-4 0,14 0 0,-19 5 0,13-4 0,-27 3 0,-7-4 0,18-3 0,-13 2 0,13-2 0,-7 3 0,-8 0 0,15 0 0,-5 0 0,-6 0 0,13 0 0,-17-4 0,9 3 0,9-2 0,-16 3 0,13 0 0,-7 0 0,-5 0 0,20 0 0,-19 0 0,7 0 0,-3 0 0,-1 0 0,3 0 0,0 0 0,-7 0 0,8 0 0,-2-5 0,3 4 0,0-8 0,-7 8 0,6-8 0,-5 1 0,3-5 0,-3 4 0,2-2 0,-3 6 0,9 0 0,-9 1 0,6 4 0,2 0 0,0 0 0,-3 0 0,-1 0 0,-7 0 0,10 0 0,0 0 0,0 0 0,0 0 0,11 0 0,-8 0 0,8 0 0,24 0 0,-33 0 0,42 0 0,-25 7 0,10-5 0,20 5 0,-32-3 0,17 4 0,-19 4 0,-1-4 0,9 4 0,-9-4 0,0 0 0,-2-2 0,-12-2 0,-7-3 0,6 4 0,-5-5 0,7 0 0,6 0 0,-12 0 0,10 0 0,-11 0 0,6 0 0,6 0 0,-10 0 0,3-4 0,-7 3 0,6-2 0,4 3 0,-5 0 0,-1 0 0,-3 0 0,5 0 0,4 0 0,-2 0 0,-5 0 0,3 0 0,-4 0 0,13 0 0,-11 0 0,3 0 0,-6-4 0,1 3 0,7-2 0,-7-1 0,11 3 0,-16-2 0,17 3 0,-13 0 0,1 0 0,8 0 0,-13-4 0,13 4 0,-8-4 0,4 4 0,-1 0 0,-1 0 0,8 0 0,-2 0 0,-2-3 0,2 2 0,-14-3 0,14 4 0,-1 0 0,-5 0 0,9 0 0,-17-3 0,11 2 0,-5-3 0,0 4 0,9 4 0,-15-3 0,16 2 0,-10-3 0,0 0 0,6 3 0,-6 2 0,0-1 0,6 3 0,-6-3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20:44.372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88 16383,'63'0'0,"-9"0"0,-39 0 0,5 0 0,9 0 0,13 0 0,-11 0 0,10 0 0,-28 0 0,20 0 0,-8 0 0,-1 0 0,11 0 0,-19 0 0,16 0 0,-5 0 0,-5 0 0,14-4 0,-17 3 0,14-6 0,-9 2 0,0 0 0,16 1 0,-20 4 0,20 0 0,-5 0 0,-3 0 0,4 0 0,-8 0 0,-5 4 0,7-3 0,7 4 0,-5-5 0,-2 0 0,-4 0 0,-3 0 0,2 0 0,5 0 0,-6 0 0,3 0 0,0 0 0,1 0 0,-3 3 0,4-2 0,-6 3 0,10-4 0,-8 0 0,14 4 0,-20-3 0,10 3 0,6-4 0,3 0 0,20 0 0,-14 0 0,9-6 0,-9 5 0,12-6 0,0 7 0,0 0 0,-1-6 0,-10 5 0,-4-6 0,-11 3 0,0 3 0,0-8 0,-7 8 0,3-4 0,-3 5 0,5 0 0,3 0 0,11 0 0,2 0 0,24 7 0,13 3 0,-28-5 0,2-1 0,5 5 0,2-1 0,10-7 0,1 0 0,2 3 0,-2 0 0,-15-4 0,-2 0 0,8 4 0,-3 0 0,12-2 0,20 6 0,-34-3 0,-13-4 0,-17 3 0,-16-4 0,22 0 0,-13 0 0,16 0 0,3 0 0,15 0 0,14 0 0,12 0 0,-12 0 0,-3-6 0,-23 0 0,9-2 0,-20-1 0,20 8 0,-27-7 0,8 7 0,-11-6 0,7 7 0,-4-7 0,10 6 0,-19-6 0,22 6 0,-20-6 0,20 6 0,-8-3 0,0 4 0,0 0 0,-3-4 0,-7 3 0,8-4 0,5 5 0,-9 0 0,11-4 0,-13-2 0,1 1 0,4-4 0,-4 8 0,24-4 0,-13 5 0,13 0 0,-7 0 0,4 0 0,-1 0 0,-3 5 0,-17-4 0,4 7 0,19-6 0,-11 2 0,7-4 0,-16 0 0,5 0 0,0 0 0,4 0 0,-8-5 0,-11 4 0,25-3 0,-15 4 0,16 0 0,-2 0 0,-8 0 0,2 3 0,-7-2 0,-10 3 0,14-4 0,-7 0 0,10 0 0,-5 0 0,0 0 0,0 0 0,11 0 0,26 0 0,7 0 0,-11 0 0,12 7 0,-46-5 0,35 5 0,-31-7 0,2 0 0,-13 0 0,0 0 0,15 0 0,-4 0 0,4 0 0,-15 0 0,0-5 0,15 4 0,-10-7 0,15 7 0,-19-2 0,1-1 0,11 4 0,-10-4 0,6 4 0,-3 0 0,-4 0 0,6 0 0,0 0 0,0 0 0,-1 0 0,1 0 0,-6 0 0,4 0 0,-1 0 0,4 0 0,2 0 0,-9 0 0,4 0 0,-3 0 0,2-4 0,10 4 0,-15-4 0,7 4 0,1-3 0,-11 2 0,14-3 0,-6 8 0,-6 0 0,12 4 0,-8 0 0,-1-4 0,6-1 0,-9-3 0,6 0 0,0 0 0,7 0 0,-8 0 0,9 0 0,-18 0 0,11 0 0,3 0 0,-6 0 0,14 0 0,-21 0 0,15-3 0,-10 2 0,8-3 0,-1 4 0,-7 0 0,6 0 0,-6 0 0,8 0 0,-7 0 0,5 0 0,-4 0 0,3 0 0,1 0 0,2 0 0,-7 0 0,9 0 0,-9 0 0,1 4 0,4-3 0,-4 2 0,-1-3 0,9-7 0,-15 5 0,12-5 0,0 7 0,-7 0 0,10 0 0,-10 0 0,5 5 0,2-4 0,-6 3 0,5 0 0,-5-3 0,1 2 0,4-3 0,-8 0 0,6 0 0,3 4 0,-9-4 0,11 4 0,-1-4 0,-6 0 0,4 0 0,-3 0 0,-4-4 0,8 3 0,0-2 0,-8 3 0,7 0 0,-5 10 0,3-7 0,4 7 0,-1-10 0,-9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2:09:02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1490 1 24575,'-3'9'0,"2"1"0,-3-6 0,1 4 0,-2 3 0,-3-2 0,4 2 0,-3 1 0,-1-4 0,-1 7 0,-6-3 0,6 0 0,-5 3 0,5-3 0,-13 6 0,2 0 0,-5 6 0,-4-2 0,-2 12 0,9-17 0,-22 14 0,5-2 0,-18 1 0,8 4 0,8-15 0,-12 5 0,6-3 0,-21 9 0,1-8 0,-15 0-577,-14-4 577,11-2 0,-5 0 0,20 0 0,11-7 0,-6-2 0,32-7 0,-8 0 0,11 0 0,6 0 577,6-4-577,6 3 0,4-2 0,0 6 0,0-2 0,4 6 0,-3-3 0,3 1 0,-4 2 0,0-3 0,0 4 0,0-4 0,7 0 0,5-11 0,1 1 0,6-2 0,-7-2 0,0 5 0,3-10 0,-6 6 0,6-6 0,-6 6 0,6-2 0,-6-1 0,6 3 0,-6-2 0,5 3 0,-5 0 0,6 0 0,-2-3 0,-1 2 0,3-2 0,1-1 0,-3 3 0,5-2 0,-5 3 0,-1 0 0,3 0 0,-3 4 0,4-3 0,0 6 0,-4-6 0,3 6 0,-3-6 0,1 10 0,-2-3 0,-6 5 0,2 2 0,-6-3 0,6 0 0,-3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21:09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24575,'8'8'0,"0"10"0,3-4 0,-2 8 0,11 12 0,-1 4 0,18 29 0,-16-26 0,16 33 0,-8-21 0,4 17 0,-5-24 0,0 16 0,-18-46 0,10 34 0,-11-30 0,1 10 0,0 0 0,-5-10 0,7 5 0,-7-16 0,2 6 0,-3-7 0,-1-1 0,-2 1 0,6 0 0,-6 0 0,3 0 0,-4-8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21:10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 24575,'0'12'0,"0"2"0,-4-1 0,0 2 0,-4 1 0,0 0 0,0-1 0,-5 7 0,-2 2 0,-1 6 0,2 0 0,1-7 0,7-4 0,-5-8 0,11-3 0,-7 0 0,6-1 0,-3 1 0,4 0 0,0 0 0,0 0 0,0-8 0,4-11 0,3 0 0,-1-4 0,1 12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1:21:12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24575,'12'0'0,"-1"0"0,1 0 0,6 4 0,-1-3 0,12 8 0,6-8 0,-2 4 0,8-5 0,-21 3 0,31-2 0,-26 3 0,22-4 0,-29 3 0,-6-2 0,-4 2 0,-4 1 0,3-3 0,-6 6 0,6-7 0,-3 4 0,4-1 0,-1 2 0,1-1 0,0-1 0,0-3 0,-4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6T22:09:03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24575,'12'8'0,"10"4"0,2-2 0,3 3 0,-5-5 0,-6 0 0,0 0 0,-4 0 0,-1 0 0,-3-4 0,0 3 0,-4-3 0,3 0 0,-6 3 0,6-6 0,-3 6 0,0-3 0,3 1 0,-3 2 0,4-3 0,0 4 0,0-1 0,0-2 0,-4 2 0,3-3 0,-3 4 0,4-4 0,-4 3 0,3-6 0,-6 6 0,6-3 0,-3 4 0,4 0 0,0-1 0,0 1 0,-4 0 0,3-4 0,-6 3 0,6-6 0,-7 3 0,4-4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11:0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577 1 24575,'0'26'0,"-5"-3"0,-1 17 0,-4-15 0,1-1 0,-3 12 0,2-8 0,-6 41 0,3-18 0,-1 9 0,-11 21 0,0-15 0,10-17 0,1 2 0,-10 24 0,8-3 0,0-31 0,0 14 0,7-27 0,-7 17 0,9-13 0,-9 0 0,5 0 0,1 0 0,-1 0 0,1-7 0,4-1 0,-1-7 0,2 0 0,0-1 0,-2 1 0,2-4 0,-3-1 0,3 0 0,-3-2 0,7 2 0,-6 0 0,2-3 0,0 3 0,2-3 0,3-1 0,-4 0 0,3 1 0,-7-5 0,7 4 0,-2-4 0,-1 5 0,3-1 0,-7 0 0,4 1 0,-1-1 0,1 0 0,0 1 0,3-1 0,-2 0 0,-1 1 0,3-1 0,-3 1 0,4-1 0,0 0 0,-4 4 0,4-2 0,-9 12 0,4-14 0,-1 13 0,-1-11 0,2 3 0,0-1 0,-2-8 0,6 4 0,-7-4 0,7 5 0,-6-5 0,6 4 0,-7-4 0,7 5 0,-2-1 0,-1 0 0,3 1 0,-3-1 0,4 0 0,0 1 0,0-1 0,0-7 0,0-6 0,0-15 0,0 5 0,0-14 0,0 6 0,0-2 0,0-7 0,0 17 0,0-5 0,0 11 0,0 1 0,0-1 0,0 1 0,-4-1 0,3 1 0,-2-1 0,3 1 0,0-1 0,0 1 0,0 0 0,0-1 0,0 1 0,0-1 0,0 1 0,-4 3 0,3-3 0,-3 4 0,4-5 0,0 1 0,0-1 0,0 4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11:0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24575,'0'-8'0,"3"-1"0,2 1 0,3-5 0,4 0 0,1 0 0,4-3 0,0 3 0,0-4 0,0 0 0,-4 4 0,-1-3 0,-4 6 0,1 2 0,-5 0 0,4 3 0,-4-3 0,5-4 0,6-2 0,-4 5 0,4-2 0,-10 6 0,2-3 0,-6-1 0,3 4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02:24.7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88 24575,'9'-4'0,"2"3"0,-10-6 0,7 6 0,-4-3 0,5 4 0,-1-4 0,0 3 0,-3-6 0,2 6 0,-2-3 0,3 4 0,1 0 0,3 0 0,-3 0 0,3 0 0,0 0 0,1 0 0,4-4 0,-4 3 0,3-3 0,-7 4 0,3 0 0,-3 0 0,-1 0 0,0 0 0,1 0 0,-1 0 0,4 4 0,8-3 0,-1 6 0,11-6 0,-12 7 0,6-7 0,-7 2 0,0-3 0,-4 4 0,-1-3 0,0 3 0,-3-4 0,7 0 0,-3 0 0,0 0 0,3 0 0,-3 0 0,4 0 0,0 0 0,0 0 0,-4 0 0,9 0 0,-7 0 0,15 0 0,-4 0 0,6 0 0,-7 0 0,-5 3 0,3-2 0,-9 3 0,10 0 0,0-3 0,1 7 0,0-7 0,6 4 0,-13-5 0,6 0 0,-8 0 0,1 0 0,0 0 0,0 0 0,0 4 0,6-3 0,-4 6 0,4-6 0,1 3 0,-5-4 0,4 0 0,-6 3 0,-4-2 0,-1 3 0,-3 0 0,-1-3 0,0 2 0,1-3 0,-1 4 0,0-3 0,4 3 0,1-1 0,11 3 0,-9-1 0,7 0 0,-12-5 0,6 0 0,-7 0 0,7 0 0,-7 0 0,7 0 0,7 4 0,-3 1 0,7 1 0,-10-2 0,-4-4 0,-1 0 0,-4 0 0,1 0 0,-1 0 0,0 0 0,1 0 0,-1 3 0,4-2 0,1 7 0,0-7 0,10 7 0,-8-7 0,8 8 0,-10-8 0,0 2 0,-9-10 0,-4 1 0,-1-10 0,-6 7 0,6-4 0,-3 5 0,0-1 0,3 1 0,-6-4 0,6 2 0,-7-6 0,7 7 0,-6-3 0,6 3 0,-3 1 0,4-1 0,-4 4 0,3-2 0,-2 2 0,3-3 0,-4 3 0,3-3 0,-3 4 0,4-5 0,0 5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02:26.4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245 0 24575,'-17'8'0,"4"1"0,-3-1 0,7 0 0,-14 7 0,4-2 0,2 2 0,2-3 0,10-7 0,-3-1 0,3-1 0,1 2 0,0-1 0,3 4 0,-6-7 0,6 6 0,-3-2 0,0 0 0,3 2 0,-6-2 0,-2 7 0,-4 1 0,0 0 0,5-1 0,-4-4 0,10 0 0,-5-7 0,7 2 0,0-7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2:02:53.0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6987 24575,'-4'-13'0,"0"-4"0,4 8 0,0-7 0,0-1 0,0-1 0,0-9 0,0 8 0,0-24 0,6 2 0,3-19-545,8-24 545,8-7-505,-10 34 0,0-1 505,-1 6 0,1 1 0,3-5 0,0-1 0,-4 6 0,1-1 0,9-11 0,1-2 0,-4 6 0,-1 0 0,4-5 0,1 0 0,-7 13 0,0-1 0,6-10 0,1-1 0,-5 4 0,0 0 0,10-13 0,-1 0 0,-7 5 0,-2 3 0,21-27 0,-17 25 0,0 1 0,16-7 0,-15 11 0,0-3 0,2 12 0,-1 4 0,9-31 0,-7 25 0,-1-1 0,8-23 0,-7 16 0,1-1 0,16-23 0,-15 19 0,1-1 0,-4 19 0,2-1 0,8-33 0,-1 1 0,9-6 0,-13 18 0,3-3 0,-1 12 0,-2 3 0,11-30 0,-4 14 0,0 2 0,-3-6 0,-9 27 0,1-1 0,0 1 0,-1 2-29,26-31 29,-15 19 0,11-5 0,-24 29 0,11-12 0,-5 11 0,-12 11 0,16-4 516,-19 7-516,21-10 1036,-15 8-1036,20-16 32,-10 9-32,1 4 0,-4 1 0,-6 17 0,-4-5 0,1 6 0,-4 1 0,-3 2 0,4 2 0,6-9 0,2-2 0,1 0 0,16-8 0,-1 10 0,0-8 0,26 5 0,-18-15 0,24 5 0,-9-14 0,-4 11 0,12-2 0,-9 2 0,3-9 0,-4-3 0,-3-7 0,11-4 0,-27 20 0,28-15 0,-44 29 0,30-16 0,-25 13 0,13-3 0,14-12 0,17-5 0,-1-1 0,-3 3 0,15 3 0,-21 5 0,8 4 0,-17 0 0,-22 15 0,22-8 0,-10 1 0,1 0 0,-4 0 0,25-17 0,-3 10 0,-20 1 0,0-1 0,27-1 0,-4-20 0,-23 23 0,0 1 0,26-16 0,-25 13 0,-3 3 0,-3 10 0,14-14 0,-10-2 0,29 3 0,5-22-897,9 20 897,-37 6 0,-2 1 0,10-2 0,33-9 0,-22 5 0,14-16 0,-16 18 0,-21-2 0,-28 27 0,5-4 0,-11 5 897,3 0-897,-7 0 0,13 0 0,0 0 0,10 0 0,12 0 0,4 0 0,-1 0 0,10 0 0,5-12 0,-11 10 0,8-15 0,-27 16 0,0-4 0,0 5 0,0-4 0,-7 2 0,-1-2 0,-7 4 0,6 0 0,-8 0 0,8-4 0,-10 3 0,0-3 0,3 4 0,-7 0 0,3 0 0,-7-4 0,2 3 0,-2-6 0,3 6 0,0-7 0,1 7 0,-1-2 0,0 3 0,11 0 0,-4 0 0,28 0 0,22 8 0,13-6-354,-22 3 0,0-1 354,35-4 0,-3 0 0,-16 0 0,-25 0 0,-13-4 0,-19-1 0,-11-3 0,-8-1 0,-1 1 0,-7-1 708,3 1-708,-7-4 0,3-2 0,-4 1 0,0-3 0,0 7 0,3 0 0,-2-2 0,-4 4 0,6-5 0,-9-2 0,-10 2 0,5-2 0,-17-3 0,1-4 0,-4 1 0,1 1 0,-10 4 0,28 5 0,-7 2 0,23 1 0,1 6 0,14 4 0,0 3 0,28 11 0,-21-11 0,13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27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AF9B68F-EF34-384C-80D2-AA3A6BC6D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F6858F92-BEAD-734B-BF50-7876ADBEC1B9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/>
              <a:t>30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2509054-B565-EC4A-8704-70451A6D85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86C627F-E99E-6040-8A94-E2D19B166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173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CACC9803-001D-1E4E-803B-D3E6BAC89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18333620-2CB2-C44C-A0FB-EE874C3AD644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/>
              <a:t>36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854F8CB-6F63-9445-9663-2BDA2F811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30624159-0CFF-8C4C-B438-5F530A8F9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097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31C0EA1A-C400-1D4D-9251-38FCAABBE5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70F0B6AB-D656-DF45-BCCC-DE6987154F49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/>
              <a:t>37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6F3CF22-3F62-FA4C-93E0-A367FAA208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59296B62-86BE-F145-AA37-5C975B07E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74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BDFE1D02-421B-BC44-88DB-275AE4420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9B0D7880-0B16-5940-BB22-C8291F590A2D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pPr/>
              <a:t>52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39A85DF0-6B80-E84B-BDDF-7F415CD57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4D8F4F4-9255-494F-B9D3-F7E0A69395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34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39B6BBBE-F099-5948-BA92-1943E142EB0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68A7C803-9A82-6443-A829-7A9FC33E585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A1B440-68C9-AF44-8609-E9A2BCE54082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23555" name="Rectangle 6">
            <a:extLst>
              <a:ext uri="{FF2B5EF4-FFF2-40B4-BE49-F238E27FC236}">
                <a16:creationId xmlns:a16="http://schemas.microsoft.com/office/drawing/2014/main" id="{D9EDF01E-D8DB-3149-BB02-0839B88349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3556" name="Rectangle 7">
            <a:extLst>
              <a:ext uri="{FF2B5EF4-FFF2-40B4-BE49-F238E27FC236}">
                <a16:creationId xmlns:a16="http://schemas.microsoft.com/office/drawing/2014/main" id="{189C3B94-BC6D-2F4B-A349-6B49600941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E9C546-8C7D-9347-9328-8328D14C0482}" type="slidenum">
              <a:rPr lang="en-US" altLang="en-US" sz="1300"/>
              <a:pPr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23557" name="Rectangle 2">
            <a:extLst>
              <a:ext uri="{FF2B5EF4-FFF2-40B4-BE49-F238E27FC236}">
                <a16:creationId xmlns:a16="http://schemas.microsoft.com/office/drawing/2014/main" id="{4F916F22-B80A-7945-8DB2-E1D659FF4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23558" name="Rectangle 3">
            <a:extLst>
              <a:ext uri="{FF2B5EF4-FFF2-40B4-BE49-F238E27FC236}">
                <a16:creationId xmlns:a16="http://schemas.microsoft.com/office/drawing/2014/main" id="{ADE23080-1C83-FC4A-BDB4-43529D785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4783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746BA6C2-5645-9D4F-A296-D4F294AD6A9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AEA8093F-FC6D-4749-9BF5-9CF44CC633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AEA016-5355-244D-88AC-0FC1F54764DC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28675" name="Rectangle 6">
            <a:extLst>
              <a:ext uri="{FF2B5EF4-FFF2-40B4-BE49-F238E27FC236}">
                <a16:creationId xmlns:a16="http://schemas.microsoft.com/office/drawing/2014/main" id="{3B905BBF-6BFA-FF48-B9A2-CF333B35B9E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8676" name="Rectangle 7">
            <a:extLst>
              <a:ext uri="{FF2B5EF4-FFF2-40B4-BE49-F238E27FC236}">
                <a16:creationId xmlns:a16="http://schemas.microsoft.com/office/drawing/2014/main" id="{89DFCCDF-0F8E-1E42-B89E-E036B2177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670836-00DF-114E-B8FF-1E67165BD7E3}" type="slidenum">
              <a:rPr lang="en-US" altLang="en-US" sz="1300"/>
              <a:pPr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  <p:sp>
        <p:nvSpPr>
          <p:cNvPr id="28677" name="Rectangle 2">
            <a:extLst>
              <a:ext uri="{FF2B5EF4-FFF2-40B4-BE49-F238E27FC236}">
                <a16:creationId xmlns:a16="http://schemas.microsoft.com/office/drawing/2014/main" id="{4B586D27-1284-3E42-8B68-72008AEE2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33152C9E-B3D1-6345-857C-40F49B474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45608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2521F5D2-C111-B74F-B424-E3EB0B0BCB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977704C2-61C5-3A4B-9B20-010AD08356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886633-0EF4-4742-81D2-B37282AA411B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0AF258F9-68A7-D14B-8A46-8A43E1A761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59B37554-2D07-2243-A3A5-DC90FBAD4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3B8AB2-77AD-364C-A93F-CB32FD833AC5}" type="slidenum">
              <a:rPr lang="en-US" altLang="en-US" sz="1300"/>
              <a:pPr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22C1C3B8-6E55-1D43-A871-6594C8FEF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556D651B-33F8-6048-B1FD-29737691B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36356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2521F5D2-C111-B74F-B424-E3EB0B0BCB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977704C2-61C5-3A4B-9B20-010AD08356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886633-0EF4-4742-81D2-B37282AA411B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0AF258F9-68A7-D14B-8A46-8A43E1A761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59B37554-2D07-2243-A3A5-DC90FBAD4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3B8AB2-77AD-364C-A93F-CB32FD833AC5}" type="slidenum">
              <a:rPr lang="en-US" altLang="en-US" sz="1300"/>
              <a:pPr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22C1C3B8-6E55-1D43-A871-6594C8FEF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556D651B-33F8-6048-B1FD-29737691B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7288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2521F5D2-C111-B74F-B424-E3EB0B0BCB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977704C2-61C5-3A4B-9B20-010AD08356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886633-0EF4-4742-81D2-B37282AA411B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0AF258F9-68A7-D14B-8A46-8A43E1A761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59B37554-2D07-2243-A3A5-DC90FBAD4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3B8AB2-77AD-364C-A93F-CB32FD833AC5}" type="slidenum">
              <a:rPr lang="en-US" altLang="en-US" sz="1300"/>
              <a:pPr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22C1C3B8-6E55-1D43-A871-6594C8FEF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556D651B-33F8-6048-B1FD-29737691B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4734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2521F5D2-C111-B74F-B424-E3EB0B0BCB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977704C2-61C5-3A4B-9B20-010AD08356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886633-0EF4-4742-81D2-B37282AA411B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0AF258F9-68A7-D14B-8A46-8A43E1A761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59B37554-2D07-2243-A3A5-DC90FBAD4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3B8AB2-77AD-364C-A93F-CB32FD833AC5}" type="slidenum">
              <a:rPr lang="en-US" altLang="en-US" sz="1300"/>
              <a:pPr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22C1C3B8-6E55-1D43-A871-6594C8FEF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556D651B-33F8-6048-B1FD-29737691B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4830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2521F5D2-C111-B74F-B424-E3EB0B0BCB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977704C2-61C5-3A4B-9B20-010AD08356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886633-0EF4-4742-81D2-B37282AA411B}" type="datetime3">
              <a:rPr lang="en-US" altLang="en-US" sz="1300" smtClean="0"/>
              <a:pPr>
                <a:spcBef>
                  <a:spcPct val="0"/>
                </a:spcBef>
              </a:pPr>
              <a:t>7 October 2021</a:t>
            </a:fld>
            <a:endParaRPr lang="en-US" altLang="en-US" sz="1300"/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0AF258F9-68A7-D14B-8A46-8A43E1A761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59B37554-2D07-2243-A3A5-DC90FBAD46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3B8AB2-77AD-364C-A93F-CB32FD833AC5}" type="slidenum">
              <a:rPr lang="en-US" altLang="en-US" sz="1300"/>
              <a:pPr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22C1C3B8-6E55-1D43-A871-6594C8FEF1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556D651B-33F8-6048-B1FD-29737691B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7000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5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3.png"/><Relationship Id="rId4" Type="http://schemas.openxmlformats.org/officeDocument/2006/relationships/customXml" Target="../ink/ink8.xml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wmf"/><Relationship Id="rId7" Type="http://schemas.openxmlformats.org/officeDocument/2006/relationships/customXml" Target="../ink/ink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1.xml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w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customXml" Target="../ink/ink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customXml" Target="../ink/ink20.xml"/><Relationship Id="rId3" Type="http://schemas.openxmlformats.org/officeDocument/2006/relationships/image" Target="../media/image200.png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customXml" Target="../ink/ink19.xml"/><Relationship Id="rId5" Type="http://schemas.openxmlformats.org/officeDocument/2006/relationships/image" Target="../media/image21.png"/><Relationship Id="rId10" Type="http://schemas.openxmlformats.org/officeDocument/2006/relationships/image" Target="../media/image46.jpeg"/><Relationship Id="rId4" Type="http://schemas.openxmlformats.org/officeDocument/2006/relationships/customXml" Target="../ink/ink16.xml"/><Relationship Id="rId9" Type="http://schemas.openxmlformats.org/officeDocument/2006/relationships/image" Target="../media/image23.png"/><Relationship Id="rId14" Type="http://schemas.openxmlformats.org/officeDocument/2006/relationships/image" Target="../media/image2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270.png"/><Relationship Id="rId4" Type="http://schemas.openxmlformats.org/officeDocument/2006/relationships/customXml" Target="../ink/ink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0.png"/><Relationship Id="rId7" Type="http://schemas.openxmlformats.org/officeDocument/2006/relationships/image" Target="../media/image34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330.png"/><Relationship Id="rId4" Type="http://schemas.openxmlformats.org/officeDocument/2006/relationships/customXml" Target="../ink/ink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4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customXml" Target="../ink/ink3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C9D753D-6674-9A45-878E-4E639383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1526" b="22224"/>
          <a:stretch/>
        </p:blipFill>
        <p:spPr bwMode="auto">
          <a:xfrm>
            <a:off x="20" y="-839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 fontScale="90000"/>
          </a:bodyPr>
          <a:lstStyle/>
          <a:p>
            <a:r>
              <a:rPr lang="en-US" sz="5800" dirty="0"/>
              <a:t>TCP/IP Attacks</a:t>
            </a:r>
            <a:br>
              <a:rPr lang="en-US" sz="5800" dirty="0"/>
            </a:br>
            <a:r>
              <a:rPr lang="en-US" sz="5800" dirty="0"/>
              <a:t>DENIAL OF SERVICE</a:t>
            </a:r>
            <a:br>
              <a:rPr lang="en-US" sz="5800" dirty="0"/>
            </a:br>
            <a:br>
              <a:rPr lang="en-US" sz="5800" dirty="0"/>
            </a:br>
            <a:r>
              <a:rPr lang="en-US" sz="3100" dirty="0"/>
              <a:t>Vitaly Shmatikov</a:t>
            </a:r>
            <a:endParaRPr lang="en-US" sz="5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8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BE840-EAE0-DC4B-AFAF-FF9434BA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 Definition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D0EC72CF-9794-C445-B40F-F2DF89E8D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4962617" cy="4112286"/>
          </a:xfrm>
        </p:spPr>
        <p:txBody>
          <a:bodyPr vert="horz" lIns="91440" tIns="45720" rIns="132080" bIns="45720" rtlCol="0">
            <a:noAutofit/>
          </a:bodyPr>
          <a:lstStyle/>
          <a:p>
            <a:pPr marL="274638" indent="-234950"/>
            <a:r>
              <a:rPr lang="en-US" altLang="en-US" sz="2800" dirty="0">
                <a:solidFill>
                  <a:srgbClr val="000099"/>
                </a:solidFill>
              </a:rPr>
              <a:t>IP address</a:t>
            </a:r>
            <a:r>
              <a:rPr lang="en-US" altLang="en-US" sz="2800" dirty="0"/>
              <a:t> </a:t>
            </a:r>
          </a:p>
          <a:p>
            <a:pPr marL="552450" lvl="1" indent="-163513"/>
            <a:r>
              <a:rPr lang="en-US" altLang="en-US" sz="2400" dirty="0"/>
              <a:t>Subnet part: high-order bits</a:t>
            </a:r>
          </a:p>
          <a:p>
            <a:pPr marL="552450" lvl="1" indent="-163513"/>
            <a:r>
              <a:rPr lang="en-US" altLang="en-US" sz="2400" dirty="0"/>
              <a:t>Host part: low-order bits </a:t>
            </a:r>
          </a:p>
          <a:p>
            <a:pPr marL="274638" indent="-234950"/>
            <a:r>
              <a:rPr lang="en-US" altLang="en-US" sz="2800" dirty="0">
                <a:solidFill>
                  <a:srgbClr val="000099"/>
                </a:solidFill>
                <a:sym typeface="Gill Sans MT Italic" pitchFamily="1" charset="0"/>
              </a:rPr>
              <a:t>What</a:t>
            </a:r>
            <a:r>
              <a:rPr lang="en-US" altLang="en-US" sz="2800" dirty="0">
                <a:solidFill>
                  <a:srgbClr val="000099"/>
                </a:solidFill>
                <a:ea typeface="ＭＳ Ｐゴシック" panose="020B0600070205080204" pitchFamily="34" charset="-128"/>
                <a:sym typeface="Gill Sans MT Italic" pitchFamily="1" charset="0"/>
              </a:rPr>
              <a:t>’</a:t>
            </a:r>
            <a:r>
              <a:rPr lang="en-US" altLang="ja-JP" sz="2800" dirty="0">
                <a:solidFill>
                  <a:srgbClr val="000099"/>
                </a:solidFill>
                <a:ea typeface="ＭＳ Ｐゴシック" panose="020B0600070205080204" pitchFamily="34" charset="-128"/>
                <a:sym typeface="Gill Sans MT Italic" pitchFamily="1" charset="0"/>
              </a:rPr>
              <a:t>s a subnet ?</a:t>
            </a:r>
          </a:p>
          <a:p>
            <a:pPr marL="552450" lvl="1" indent="-163513"/>
            <a:r>
              <a:rPr lang="en-US" altLang="en-US" sz="2400" dirty="0"/>
              <a:t>Device interfaces with the same subnet part of IP address</a:t>
            </a:r>
          </a:p>
          <a:p>
            <a:pPr marL="552450" lvl="1" indent="-163513"/>
            <a:r>
              <a:rPr lang="en-US" altLang="en-US" sz="2400" dirty="0"/>
              <a:t>Can physically reach each other </a:t>
            </a:r>
            <a:r>
              <a:rPr lang="en-US" altLang="en-US" sz="2400" dirty="0">
                <a:solidFill>
                  <a:srgbClr val="CC0000"/>
                </a:solidFill>
                <a:sym typeface="Gill Sans MT Italic" pitchFamily="1" charset="0"/>
              </a:rPr>
              <a:t>without an intervening router</a:t>
            </a:r>
          </a:p>
        </p:txBody>
      </p:sp>
      <p:sp>
        <p:nvSpPr>
          <p:cNvPr id="26631" name="Freeform 8">
            <a:extLst>
              <a:ext uri="{FF2B5EF4-FFF2-40B4-BE49-F238E27FC236}">
                <a16:creationId xmlns:a16="http://schemas.microsoft.com/office/drawing/2014/main" id="{95229C41-B863-6348-A891-D3C74A5547FE}"/>
              </a:ext>
            </a:extLst>
          </p:cNvPr>
          <p:cNvSpPr>
            <a:spLocks/>
          </p:cNvSpPr>
          <p:nvPr/>
        </p:nvSpPr>
        <p:spPr bwMode="auto">
          <a:xfrm>
            <a:off x="6653305" y="1844659"/>
            <a:ext cx="1906588" cy="1949450"/>
          </a:xfrm>
          <a:custGeom>
            <a:avLst/>
            <a:gdLst>
              <a:gd name="T0" fmla="*/ 2147483646 w 21215"/>
              <a:gd name="T1" fmla="*/ 2147483646 h 20549"/>
              <a:gd name="T2" fmla="*/ 2147483646 w 21215"/>
              <a:gd name="T3" fmla="*/ 2147483646 h 20549"/>
              <a:gd name="T4" fmla="*/ 2147483646 w 21215"/>
              <a:gd name="T5" fmla="*/ 1471123048 h 20549"/>
              <a:gd name="T6" fmla="*/ 2147483646 w 21215"/>
              <a:gd name="T7" fmla="*/ 742815491 h 20549"/>
              <a:gd name="T8" fmla="*/ 701887343 w 21215"/>
              <a:gd name="T9" fmla="*/ 1171431800 h 20549"/>
              <a:gd name="T10" fmla="*/ 394129170 w 21215"/>
              <a:gd name="T11" fmla="*/ 2147483646 h 20549"/>
              <a:gd name="T12" fmla="*/ 355660399 w 21215"/>
              <a:gd name="T13" fmla="*/ 2147483646 h 20549"/>
              <a:gd name="T14" fmla="*/ 163316540 w 21215"/>
              <a:gd name="T15" fmla="*/ 2147483646 h 20549"/>
              <a:gd name="T16" fmla="*/ 86379086 w 21215"/>
              <a:gd name="T17" fmla="*/ 2147483646 h 20549"/>
              <a:gd name="T18" fmla="*/ 1509747547 w 21215"/>
              <a:gd name="T19" fmla="*/ 2147483646 h 20549"/>
              <a:gd name="T20" fmla="*/ 2147483646 w 21215"/>
              <a:gd name="T21" fmla="*/ 2147483646 h 20549"/>
              <a:gd name="T22" fmla="*/ 2147483646 w 21215"/>
              <a:gd name="T23" fmla="*/ 2147483646 h 20549"/>
              <a:gd name="T24" fmla="*/ 2147483646 w 21215"/>
              <a:gd name="T25" fmla="*/ 2147483646 h 20549"/>
              <a:gd name="T26" fmla="*/ 2147483646 w 21215"/>
              <a:gd name="T27" fmla="*/ 2147483646 h 20549"/>
              <a:gd name="T28" fmla="*/ 2147483646 w 21215"/>
              <a:gd name="T29" fmla="*/ 2147483646 h 2054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215" h="20549">
                <a:moveTo>
                  <a:pt x="21030" y="12068"/>
                </a:moveTo>
                <a:cubicBezTo>
                  <a:pt x="20660" y="10127"/>
                  <a:pt x="13913" y="11867"/>
                  <a:pt x="12217" y="10629"/>
                </a:cubicBezTo>
                <a:cubicBezTo>
                  <a:pt x="10469" y="8805"/>
                  <a:pt x="11635" y="2866"/>
                  <a:pt x="10557" y="1142"/>
                </a:cubicBezTo>
                <a:cubicBezTo>
                  <a:pt x="9480" y="-581"/>
                  <a:pt x="7325" y="339"/>
                  <a:pt x="5736" y="289"/>
                </a:cubicBezTo>
                <a:cubicBezTo>
                  <a:pt x="4146" y="239"/>
                  <a:pt x="1832" y="-581"/>
                  <a:pt x="967" y="791"/>
                </a:cubicBezTo>
                <a:cubicBezTo>
                  <a:pt x="102" y="2163"/>
                  <a:pt x="614" y="6664"/>
                  <a:pt x="543" y="8521"/>
                </a:cubicBezTo>
                <a:cubicBezTo>
                  <a:pt x="472" y="10378"/>
                  <a:pt x="543" y="10880"/>
                  <a:pt x="490" y="11984"/>
                </a:cubicBezTo>
                <a:cubicBezTo>
                  <a:pt x="437" y="13088"/>
                  <a:pt x="278" y="14142"/>
                  <a:pt x="225" y="15146"/>
                </a:cubicBezTo>
                <a:cubicBezTo>
                  <a:pt x="172" y="16150"/>
                  <a:pt x="-181" y="17288"/>
                  <a:pt x="119" y="18058"/>
                </a:cubicBezTo>
                <a:cubicBezTo>
                  <a:pt x="419" y="18827"/>
                  <a:pt x="367" y="19463"/>
                  <a:pt x="2080" y="19814"/>
                </a:cubicBezTo>
                <a:cubicBezTo>
                  <a:pt x="3793" y="20166"/>
                  <a:pt x="8809" y="21019"/>
                  <a:pt x="10451" y="20216"/>
                </a:cubicBezTo>
                <a:cubicBezTo>
                  <a:pt x="12094" y="19413"/>
                  <a:pt x="10239" y="15883"/>
                  <a:pt x="11935" y="14979"/>
                </a:cubicBezTo>
                <a:cubicBezTo>
                  <a:pt x="13630" y="14076"/>
                  <a:pt x="19088" y="15230"/>
                  <a:pt x="20607" y="14745"/>
                </a:cubicBezTo>
                <a:cubicBezTo>
                  <a:pt x="21154" y="13875"/>
                  <a:pt x="21419" y="13992"/>
                  <a:pt x="21030" y="12068"/>
                </a:cubicBezTo>
                <a:close/>
                <a:moveTo>
                  <a:pt x="21030" y="12068"/>
                </a:moveTo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2" name="Freeform 9">
            <a:extLst>
              <a:ext uri="{FF2B5EF4-FFF2-40B4-BE49-F238E27FC236}">
                <a16:creationId xmlns:a16="http://schemas.microsoft.com/office/drawing/2014/main" id="{660C8266-9B7D-8446-A3F0-343EAE4FFCE0}"/>
              </a:ext>
            </a:extLst>
          </p:cNvPr>
          <p:cNvSpPr>
            <a:spLocks/>
          </p:cNvSpPr>
          <p:nvPr/>
        </p:nvSpPr>
        <p:spPr bwMode="auto">
          <a:xfrm>
            <a:off x="9183781" y="2125647"/>
            <a:ext cx="1851025" cy="1927225"/>
          </a:xfrm>
          <a:custGeom>
            <a:avLst/>
            <a:gdLst>
              <a:gd name="T0" fmla="*/ 156632292 w 20978"/>
              <a:gd name="T1" fmla="*/ 2147483646 h 21246"/>
              <a:gd name="T2" fmla="*/ 2147483646 w 20978"/>
              <a:gd name="T3" fmla="*/ 2147483646 h 21246"/>
              <a:gd name="T4" fmla="*/ 2147483646 w 20978"/>
              <a:gd name="T5" fmla="*/ 2147483646 h 21246"/>
              <a:gd name="T6" fmla="*/ 2147483646 w 20978"/>
              <a:gd name="T7" fmla="*/ 2147483646 h 21246"/>
              <a:gd name="T8" fmla="*/ 2147483646 w 20978"/>
              <a:gd name="T9" fmla="*/ 2147483646 h 21246"/>
              <a:gd name="T10" fmla="*/ 2147483646 w 20978"/>
              <a:gd name="T11" fmla="*/ 2147483646 h 21246"/>
              <a:gd name="T12" fmla="*/ 2147483646 w 20978"/>
              <a:gd name="T13" fmla="*/ 2147483646 h 21246"/>
              <a:gd name="T14" fmla="*/ 2147483646 w 20978"/>
              <a:gd name="T15" fmla="*/ 2147483646 h 21246"/>
              <a:gd name="T16" fmla="*/ 2147483646 w 20978"/>
              <a:gd name="T17" fmla="*/ 2147483646 h 21246"/>
              <a:gd name="T18" fmla="*/ 2147483646 w 20978"/>
              <a:gd name="T19" fmla="*/ 431410124 h 21246"/>
              <a:gd name="T20" fmla="*/ 2147483646 w 20978"/>
              <a:gd name="T21" fmla="*/ 1058382424 h 21246"/>
              <a:gd name="T22" fmla="*/ 2147483646 w 20978"/>
              <a:gd name="T23" fmla="*/ 2147483646 h 21246"/>
              <a:gd name="T24" fmla="*/ 390895485 w 20978"/>
              <a:gd name="T25" fmla="*/ 2147483646 h 21246"/>
              <a:gd name="T26" fmla="*/ 156632292 w 20978"/>
              <a:gd name="T27" fmla="*/ 2147483646 h 21246"/>
              <a:gd name="T28" fmla="*/ 156632292 w 20978"/>
              <a:gd name="T29" fmla="*/ 2147483646 h 2124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0978" h="21246">
                <a:moveTo>
                  <a:pt x="228" y="12119"/>
                </a:moveTo>
                <a:cubicBezTo>
                  <a:pt x="659" y="14132"/>
                  <a:pt x="7476" y="12119"/>
                  <a:pt x="9238" y="13362"/>
                </a:cubicBezTo>
                <a:cubicBezTo>
                  <a:pt x="11001" y="14605"/>
                  <a:pt x="9544" y="18246"/>
                  <a:pt x="10803" y="19559"/>
                </a:cubicBezTo>
                <a:cubicBezTo>
                  <a:pt x="12062" y="20871"/>
                  <a:pt x="15119" y="21309"/>
                  <a:pt x="16792" y="21239"/>
                </a:cubicBezTo>
                <a:cubicBezTo>
                  <a:pt x="18464" y="21169"/>
                  <a:pt x="20299" y="20066"/>
                  <a:pt x="20838" y="19086"/>
                </a:cubicBezTo>
                <a:cubicBezTo>
                  <a:pt x="21378" y="18106"/>
                  <a:pt x="20191" y="16565"/>
                  <a:pt x="20029" y="15358"/>
                </a:cubicBezTo>
                <a:cubicBezTo>
                  <a:pt x="19867" y="14150"/>
                  <a:pt x="19903" y="13222"/>
                  <a:pt x="19813" y="11839"/>
                </a:cubicBezTo>
                <a:cubicBezTo>
                  <a:pt x="19723" y="10456"/>
                  <a:pt x="19472" y="8496"/>
                  <a:pt x="19544" y="7113"/>
                </a:cubicBezTo>
                <a:cubicBezTo>
                  <a:pt x="19615" y="5730"/>
                  <a:pt x="20299" y="4628"/>
                  <a:pt x="20299" y="3490"/>
                </a:cubicBezTo>
                <a:cubicBezTo>
                  <a:pt x="20299" y="2352"/>
                  <a:pt x="21090" y="689"/>
                  <a:pt x="19597" y="287"/>
                </a:cubicBezTo>
                <a:cubicBezTo>
                  <a:pt x="18105" y="-116"/>
                  <a:pt x="13087" y="-291"/>
                  <a:pt x="11396" y="1127"/>
                </a:cubicBezTo>
                <a:cubicBezTo>
                  <a:pt x="9706" y="2545"/>
                  <a:pt x="11198" y="7428"/>
                  <a:pt x="9400" y="8794"/>
                </a:cubicBezTo>
                <a:cubicBezTo>
                  <a:pt x="7601" y="10159"/>
                  <a:pt x="2098" y="8741"/>
                  <a:pt x="569" y="9301"/>
                </a:cubicBezTo>
                <a:cubicBezTo>
                  <a:pt x="48" y="10229"/>
                  <a:pt x="-222" y="10106"/>
                  <a:pt x="228" y="12119"/>
                </a:cubicBezTo>
                <a:close/>
                <a:moveTo>
                  <a:pt x="228" y="12119"/>
                </a:moveTo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3" name="Freeform 10">
            <a:extLst>
              <a:ext uri="{FF2B5EF4-FFF2-40B4-BE49-F238E27FC236}">
                <a16:creationId xmlns:a16="http://schemas.microsoft.com/office/drawing/2014/main" id="{D867D9FF-77CE-854C-837E-6BD3BE57A340}"/>
              </a:ext>
            </a:extLst>
          </p:cNvPr>
          <p:cNvSpPr>
            <a:spLocks/>
          </p:cNvSpPr>
          <p:nvPr/>
        </p:nvSpPr>
        <p:spPr bwMode="auto">
          <a:xfrm>
            <a:off x="7883619" y="3554396"/>
            <a:ext cx="1978025" cy="1936750"/>
          </a:xfrm>
          <a:custGeom>
            <a:avLst/>
            <a:gdLst>
              <a:gd name="T0" fmla="*/ 2147483646 w 20927"/>
              <a:gd name="T1" fmla="*/ 400596849 h 21127"/>
              <a:gd name="T2" fmla="*/ 2147483646 w 20927"/>
              <a:gd name="T3" fmla="*/ 2147483646 h 21127"/>
              <a:gd name="T4" fmla="*/ 675559008 w 20927"/>
              <a:gd name="T5" fmla="*/ 2147483646 h 21127"/>
              <a:gd name="T6" fmla="*/ 249957538 w 20927"/>
              <a:gd name="T7" fmla="*/ 2147483646 h 21127"/>
              <a:gd name="T8" fmla="*/ 1568993400 w 20927"/>
              <a:gd name="T9" fmla="*/ 2147483646 h 21127"/>
              <a:gd name="T10" fmla="*/ 2147483646 w 20927"/>
              <a:gd name="T11" fmla="*/ 2147483646 h 21127"/>
              <a:gd name="T12" fmla="*/ 2147483646 w 20927"/>
              <a:gd name="T13" fmla="*/ 2147483646 h 21127"/>
              <a:gd name="T14" fmla="*/ 2147483646 w 20927"/>
              <a:gd name="T15" fmla="*/ 2147483646 h 21127"/>
              <a:gd name="T16" fmla="*/ 2147483646 w 20927"/>
              <a:gd name="T17" fmla="*/ 2147483646 h 21127"/>
              <a:gd name="T18" fmla="*/ 2147483646 w 20927"/>
              <a:gd name="T19" fmla="*/ 2147483646 h 21127"/>
              <a:gd name="T20" fmla="*/ 2147483646 w 20927"/>
              <a:gd name="T21" fmla="*/ 2147483646 h 21127"/>
              <a:gd name="T22" fmla="*/ 2147483646 w 20927"/>
              <a:gd name="T23" fmla="*/ 560838963 h 21127"/>
              <a:gd name="T24" fmla="*/ 2147483646 w 20927"/>
              <a:gd name="T25" fmla="*/ 400596849 h 21127"/>
              <a:gd name="T26" fmla="*/ 2147483646 w 20927"/>
              <a:gd name="T27" fmla="*/ 400596849 h 2112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0927" h="21127">
                <a:moveTo>
                  <a:pt x="9366" y="287"/>
                </a:moveTo>
                <a:cubicBezTo>
                  <a:pt x="7452" y="806"/>
                  <a:pt x="9602" y="7995"/>
                  <a:pt x="8056" y="10472"/>
                </a:cubicBezTo>
                <a:cubicBezTo>
                  <a:pt x="6629" y="13018"/>
                  <a:pt x="2094" y="14144"/>
                  <a:pt x="800" y="15512"/>
                </a:cubicBezTo>
                <a:cubicBezTo>
                  <a:pt x="-493" y="16881"/>
                  <a:pt x="128" y="17833"/>
                  <a:pt x="296" y="18734"/>
                </a:cubicBezTo>
                <a:cubicBezTo>
                  <a:pt x="464" y="19635"/>
                  <a:pt x="700" y="20639"/>
                  <a:pt x="1858" y="20969"/>
                </a:cubicBezTo>
                <a:cubicBezTo>
                  <a:pt x="3017" y="21298"/>
                  <a:pt x="5705" y="20761"/>
                  <a:pt x="7250" y="20709"/>
                </a:cubicBezTo>
                <a:cubicBezTo>
                  <a:pt x="8795" y="20657"/>
                  <a:pt x="9098" y="20657"/>
                  <a:pt x="11130" y="20709"/>
                </a:cubicBezTo>
                <a:cubicBezTo>
                  <a:pt x="13162" y="20761"/>
                  <a:pt x="17882" y="21367"/>
                  <a:pt x="19495" y="21021"/>
                </a:cubicBezTo>
                <a:cubicBezTo>
                  <a:pt x="21107" y="20674"/>
                  <a:pt x="20989" y="20033"/>
                  <a:pt x="20855" y="18630"/>
                </a:cubicBezTo>
                <a:cubicBezTo>
                  <a:pt x="20721" y="17227"/>
                  <a:pt x="19948" y="13936"/>
                  <a:pt x="18638" y="12602"/>
                </a:cubicBezTo>
                <a:cubicBezTo>
                  <a:pt x="17328" y="11269"/>
                  <a:pt x="14036" y="12637"/>
                  <a:pt x="12944" y="10628"/>
                </a:cubicBezTo>
                <a:cubicBezTo>
                  <a:pt x="11852" y="8618"/>
                  <a:pt x="12692" y="2227"/>
                  <a:pt x="12087" y="495"/>
                </a:cubicBezTo>
                <a:cubicBezTo>
                  <a:pt x="11180" y="27"/>
                  <a:pt x="11281" y="-233"/>
                  <a:pt x="9366" y="287"/>
                </a:cubicBezTo>
                <a:close/>
                <a:moveTo>
                  <a:pt x="9366" y="287"/>
                </a:moveTo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4" name="Line 11">
            <a:extLst>
              <a:ext uri="{FF2B5EF4-FFF2-40B4-BE49-F238E27FC236}">
                <a16:creationId xmlns:a16="http://schemas.microsoft.com/office/drawing/2014/main" id="{2EBF0F1C-4B58-B24A-ABD6-33E41C0BE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75606" y="2312971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5" name="Line 12">
            <a:extLst>
              <a:ext uri="{FF2B5EF4-FFF2-40B4-BE49-F238E27FC236}">
                <a16:creationId xmlns:a16="http://schemas.microsoft.com/office/drawing/2014/main" id="{30063200-5ED2-E848-9783-CAAB275362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66119" y="2298685"/>
            <a:ext cx="1587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6" name="Line 13">
            <a:extLst>
              <a:ext uri="{FF2B5EF4-FFF2-40B4-BE49-F238E27FC236}">
                <a16:creationId xmlns:a16="http://schemas.microsoft.com/office/drawing/2014/main" id="{ABC23DC4-EE3E-954C-B958-6409CD57261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275606" y="2957497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7" name="Line 14">
            <a:extLst>
              <a:ext uri="{FF2B5EF4-FFF2-40B4-BE49-F238E27FC236}">
                <a16:creationId xmlns:a16="http://schemas.microsoft.com/office/drawing/2014/main" id="{0AF2114A-F61B-214D-83E9-440F29CC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5130" y="3584560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8" name="Line 15">
            <a:extLst>
              <a:ext uri="{FF2B5EF4-FFF2-40B4-BE49-F238E27FC236}">
                <a16:creationId xmlns:a16="http://schemas.microsoft.com/office/drawing/2014/main" id="{958EC5B0-EBE2-4A4E-BE91-D17644845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6118" y="3155934"/>
            <a:ext cx="10350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9" name="Rectangle 16">
            <a:extLst>
              <a:ext uri="{FF2B5EF4-FFF2-40B4-BE49-F238E27FC236}">
                <a16:creationId xmlns:a16="http://schemas.microsoft.com/office/drawing/2014/main" id="{FF376E42-39FC-D84E-951D-013822E3E1A4}"/>
              </a:ext>
            </a:extLst>
          </p:cNvPr>
          <p:cNvSpPr>
            <a:spLocks/>
          </p:cNvSpPr>
          <p:nvPr/>
        </p:nvSpPr>
        <p:spPr bwMode="auto">
          <a:xfrm>
            <a:off x="7234331" y="1987535"/>
            <a:ext cx="7546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223.1.1.1</a:t>
            </a:r>
          </a:p>
        </p:txBody>
      </p:sp>
      <p:sp>
        <p:nvSpPr>
          <p:cNvPr id="26640" name="Rectangle 17">
            <a:extLst>
              <a:ext uri="{FF2B5EF4-FFF2-40B4-BE49-F238E27FC236}">
                <a16:creationId xmlns:a16="http://schemas.microsoft.com/office/drawing/2014/main" id="{06685191-00F6-D641-8497-C80623EC7E56}"/>
              </a:ext>
            </a:extLst>
          </p:cNvPr>
          <p:cNvSpPr>
            <a:spLocks/>
          </p:cNvSpPr>
          <p:nvPr/>
        </p:nvSpPr>
        <p:spPr bwMode="auto">
          <a:xfrm>
            <a:off x="7120031" y="3613135"/>
            <a:ext cx="7867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223.1.1.3</a:t>
            </a:r>
          </a:p>
        </p:txBody>
      </p:sp>
      <p:sp>
        <p:nvSpPr>
          <p:cNvPr id="26641" name="Rectangle 18">
            <a:extLst>
              <a:ext uri="{FF2B5EF4-FFF2-40B4-BE49-F238E27FC236}">
                <a16:creationId xmlns:a16="http://schemas.microsoft.com/office/drawing/2014/main" id="{6CB699E4-2303-FF4D-9B4D-7EBCDB560229}"/>
              </a:ext>
            </a:extLst>
          </p:cNvPr>
          <p:cNvSpPr>
            <a:spLocks/>
          </p:cNvSpPr>
          <p:nvPr/>
        </p:nvSpPr>
        <p:spPr bwMode="auto">
          <a:xfrm>
            <a:off x="7866156" y="2852722"/>
            <a:ext cx="78995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223.1.1.4</a:t>
            </a:r>
          </a:p>
        </p:txBody>
      </p:sp>
      <p:sp>
        <p:nvSpPr>
          <p:cNvPr id="26642" name="Line 19">
            <a:extLst>
              <a:ext uri="{FF2B5EF4-FFF2-40B4-BE49-F238E27FC236}">
                <a16:creationId xmlns:a16="http://schemas.microsoft.com/office/drawing/2014/main" id="{40E25079-6F29-FC43-A283-3FA95F61E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3930" y="3165460"/>
            <a:ext cx="10160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43" name="Rectangle 20">
            <a:extLst>
              <a:ext uri="{FF2B5EF4-FFF2-40B4-BE49-F238E27FC236}">
                <a16:creationId xmlns:a16="http://schemas.microsoft.com/office/drawing/2014/main" id="{27050EB6-1EC0-1B46-BAB5-424545FE78E0}"/>
              </a:ext>
            </a:extLst>
          </p:cNvPr>
          <p:cNvSpPr>
            <a:spLocks/>
          </p:cNvSpPr>
          <p:nvPr/>
        </p:nvSpPr>
        <p:spPr bwMode="auto">
          <a:xfrm>
            <a:off x="8986931" y="2854310"/>
            <a:ext cx="818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223.1.2.9</a:t>
            </a:r>
          </a:p>
        </p:txBody>
      </p:sp>
      <p:sp>
        <p:nvSpPr>
          <p:cNvPr id="26644" name="Line 21">
            <a:extLst>
              <a:ext uri="{FF2B5EF4-FFF2-40B4-BE49-F238E27FC236}">
                <a16:creationId xmlns:a16="http://schemas.microsoft.com/office/drawing/2014/main" id="{F2EF784C-3F39-6E48-9483-F7A9D11267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37869" y="2470135"/>
            <a:ext cx="1587" cy="1290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45" name="Line 22">
            <a:extLst>
              <a:ext uri="{FF2B5EF4-FFF2-40B4-BE49-F238E27FC236}">
                <a16:creationId xmlns:a16="http://schemas.microsoft.com/office/drawing/2014/main" id="{0EF3EB81-BE31-C14A-9BB0-3D2176C92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7868" y="2474896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46" name="Line 23">
            <a:extLst>
              <a:ext uri="{FF2B5EF4-FFF2-40B4-BE49-F238E27FC236}">
                <a16:creationId xmlns:a16="http://schemas.microsoft.com/office/drawing/2014/main" id="{AFA10399-A840-2541-882E-A91CDB0D1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37868" y="3746484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47" name="Line 24">
            <a:extLst>
              <a:ext uri="{FF2B5EF4-FFF2-40B4-BE49-F238E27FC236}">
                <a16:creationId xmlns:a16="http://schemas.microsoft.com/office/drawing/2014/main" id="{43BB3FEF-D378-FC49-959E-A74C402988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75805" y="3503596"/>
            <a:ext cx="1588" cy="1290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48" name="Line 25">
            <a:extLst>
              <a:ext uri="{FF2B5EF4-FFF2-40B4-BE49-F238E27FC236}">
                <a16:creationId xmlns:a16="http://schemas.microsoft.com/office/drawing/2014/main" id="{9C3BD092-F92D-CD47-B28E-9B61358FF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66206" y="4784710"/>
            <a:ext cx="11858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49" name="Line 26">
            <a:extLst>
              <a:ext uri="{FF2B5EF4-FFF2-40B4-BE49-F238E27FC236}">
                <a16:creationId xmlns:a16="http://schemas.microsoft.com/office/drawing/2014/main" id="{28CFAE50-26E6-F440-A916-3220BBF6480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8263031" y="4776771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50" name="Line 27">
            <a:extLst>
              <a:ext uri="{FF2B5EF4-FFF2-40B4-BE49-F238E27FC236}">
                <a16:creationId xmlns:a16="http://schemas.microsoft.com/office/drawing/2014/main" id="{CBD82DC5-8355-3347-B4CF-545275A51DC0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9439369" y="4781534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51" name="Rectangle 28">
            <a:extLst>
              <a:ext uri="{FF2B5EF4-FFF2-40B4-BE49-F238E27FC236}">
                <a16:creationId xmlns:a16="http://schemas.microsoft.com/office/drawing/2014/main" id="{A87B2A69-1FE7-764A-9635-0C6F05F05F3D}"/>
              </a:ext>
            </a:extLst>
          </p:cNvPr>
          <p:cNvSpPr>
            <a:spLocks/>
          </p:cNvSpPr>
          <p:nvPr/>
        </p:nvSpPr>
        <p:spPr bwMode="auto">
          <a:xfrm>
            <a:off x="9410794" y="4659297"/>
            <a:ext cx="818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223.1.3.2</a:t>
            </a:r>
          </a:p>
        </p:txBody>
      </p:sp>
      <p:sp>
        <p:nvSpPr>
          <p:cNvPr id="26652" name="Rectangle 29">
            <a:extLst>
              <a:ext uri="{FF2B5EF4-FFF2-40B4-BE49-F238E27FC236}">
                <a16:creationId xmlns:a16="http://schemas.microsoft.com/office/drawing/2014/main" id="{5D58D701-67C4-5A41-A276-3CE91C3D43B2}"/>
              </a:ext>
            </a:extLst>
          </p:cNvPr>
          <p:cNvSpPr>
            <a:spLocks/>
          </p:cNvSpPr>
          <p:nvPr/>
        </p:nvSpPr>
        <p:spPr bwMode="auto">
          <a:xfrm>
            <a:off x="7240681" y="4754547"/>
            <a:ext cx="7867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223.1.3.1</a:t>
            </a:r>
          </a:p>
        </p:txBody>
      </p:sp>
      <p:grpSp>
        <p:nvGrpSpPr>
          <p:cNvPr id="26653" name="Group 32">
            <a:extLst>
              <a:ext uri="{FF2B5EF4-FFF2-40B4-BE49-F238E27FC236}">
                <a16:creationId xmlns:a16="http://schemas.microsoft.com/office/drawing/2014/main" id="{2ED0FF5F-BF97-BA45-B939-0B1ECE6B034F}"/>
              </a:ext>
            </a:extLst>
          </p:cNvPr>
          <p:cNvGrpSpPr>
            <a:grpSpLocks/>
          </p:cNvGrpSpPr>
          <p:nvPr/>
        </p:nvGrpSpPr>
        <p:grpSpPr bwMode="auto">
          <a:xfrm>
            <a:off x="6632668" y="2014521"/>
            <a:ext cx="641350" cy="558800"/>
            <a:chOff x="0" y="0"/>
            <a:chExt cx="404" cy="352"/>
          </a:xfrm>
        </p:grpSpPr>
        <p:pic>
          <p:nvPicPr>
            <p:cNvPr id="26692" name="Picture 30">
              <a:extLst>
                <a:ext uri="{FF2B5EF4-FFF2-40B4-BE49-F238E27FC236}">
                  <a16:creationId xmlns:a16="http://schemas.microsoft.com/office/drawing/2014/main" id="{667B62A2-8F4A-EB4F-82C3-117FC1E2B31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93" name="Freeform 31">
              <a:extLst>
                <a:ext uri="{FF2B5EF4-FFF2-40B4-BE49-F238E27FC236}">
                  <a16:creationId xmlns:a16="http://schemas.microsoft.com/office/drawing/2014/main" id="{FC030CAD-B7D0-9E4C-9772-6256676FB4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54" name="Group 35">
            <a:extLst>
              <a:ext uri="{FF2B5EF4-FFF2-40B4-BE49-F238E27FC236}">
                <a16:creationId xmlns:a16="http://schemas.microsoft.com/office/drawing/2014/main" id="{B5CD8664-29B1-794C-A35E-4E51E7F6BF4B}"/>
              </a:ext>
            </a:extLst>
          </p:cNvPr>
          <p:cNvGrpSpPr>
            <a:grpSpLocks/>
          </p:cNvGrpSpPr>
          <p:nvPr/>
        </p:nvGrpSpPr>
        <p:grpSpPr bwMode="auto">
          <a:xfrm>
            <a:off x="6627905" y="2624121"/>
            <a:ext cx="641350" cy="558800"/>
            <a:chOff x="0" y="0"/>
            <a:chExt cx="404" cy="352"/>
          </a:xfrm>
        </p:grpSpPr>
        <p:pic>
          <p:nvPicPr>
            <p:cNvPr id="26690" name="Picture 33">
              <a:extLst>
                <a:ext uri="{FF2B5EF4-FFF2-40B4-BE49-F238E27FC236}">
                  <a16:creationId xmlns:a16="http://schemas.microsoft.com/office/drawing/2014/main" id="{4985E9EA-8A44-B140-ABF3-DA276B88B44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91" name="Freeform 34">
              <a:extLst>
                <a:ext uri="{FF2B5EF4-FFF2-40B4-BE49-F238E27FC236}">
                  <a16:creationId xmlns:a16="http://schemas.microsoft.com/office/drawing/2014/main" id="{82EEB0FE-B58A-EA4B-B5CC-BE68135EFB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55" name="Group 38">
            <a:extLst>
              <a:ext uri="{FF2B5EF4-FFF2-40B4-BE49-F238E27FC236}">
                <a16:creationId xmlns:a16="http://schemas.microsoft.com/office/drawing/2014/main" id="{C07F7456-E811-DA45-81D4-BE465B267A37}"/>
              </a:ext>
            </a:extLst>
          </p:cNvPr>
          <p:cNvGrpSpPr>
            <a:grpSpLocks/>
          </p:cNvGrpSpPr>
          <p:nvPr/>
        </p:nvGrpSpPr>
        <p:grpSpPr bwMode="auto">
          <a:xfrm>
            <a:off x="6656480" y="3233721"/>
            <a:ext cx="641350" cy="558800"/>
            <a:chOff x="0" y="0"/>
            <a:chExt cx="404" cy="352"/>
          </a:xfrm>
        </p:grpSpPr>
        <p:pic>
          <p:nvPicPr>
            <p:cNvPr id="26688" name="Picture 36">
              <a:extLst>
                <a:ext uri="{FF2B5EF4-FFF2-40B4-BE49-F238E27FC236}">
                  <a16:creationId xmlns:a16="http://schemas.microsoft.com/office/drawing/2014/main" id="{40D4C505-9CCC-1842-8033-CE36ED98D33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9" name="Freeform 37">
              <a:extLst>
                <a:ext uri="{FF2B5EF4-FFF2-40B4-BE49-F238E27FC236}">
                  <a16:creationId xmlns:a16="http://schemas.microsoft.com/office/drawing/2014/main" id="{6229562B-1EBF-FB44-A1DF-7CE41ED17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56" name="Group 41">
            <a:extLst>
              <a:ext uri="{FF2B5EF4-FFF2-40B4-BE49-F238E27FC236}">
                <a16:creationId xmlns:a16="http://schemas.microsoft.com/office/drawing/2014/main" id="{FAE89ED9-9BEE-FF40-ABC3-01A0977B2C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64880" y="2182796"/>
            <a:ext cx="641350" cy="558800"/>
            <a:chOff x="0" y="0"/>
            <a:chExt cx="404" cy="352"/>
          </a:xfrm>
        </p:grpSpPr>
        <p:pic>
          <p:nvPicPr>
            <p:cNvPr id="26686" name="Picture 39">
              <a:extLst>
                <a:ext uri="{FF2B5EF4-FFF2-40B4-BE49-F238E27FC236}">
                  <a16:creationId xmlns:a16="http://schemas.microsoft.com/office/drawing/2014/main" id="{783A7B97-5F3C-1641-8900-3FC3AE6B06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7" name="Freeform 40">
              <a:extLst>
                <a:ext uri="{FF2B5EF4-FFF2-40B4-BE49-F238E27FC236}">
                  <a16:creationId xmlns:a16="http://schemas.microsoft.com/office/drawing/2014/main" id="{6CD9EAD7-A4C4-6F47-AB6E-ED22AC5E2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57" name="Group 44">
            <a:extLst>
              <a:ext uri="{FF2B5EF4-FFF2-40B4-BE49-F238E27FC236}">
                <a16:creationId xmlns:a16="http://schemas.microsoft.com/office/drawing/2014/main" id="{E77BD43E-808B-5C44-8B14-E0D9AA316FD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439493" y="3462321"/>
            <a:ext cx="641350" cy="558800"/>
            <a:chOff x="0" y="0"/>
            <a:chExt cx="404" cy="352"/>
          </a:xfrm>
        </p:grpSpPr>
        <p:pic>
          <p:nvPicPr>
            <p:cNvPr id="26684" name="Picture 42">
              <a:extLst>
                <a:ext uri="{FF2B5EF4-FFF2-40B4-BE49-F238E27FC236}">
                  <a16:creationId xmlns:a16="http://schemas.microsoft.com/office/drawing/2014/main" id="{6FDD540C-5884-2249-9BE4-94AAEEF15E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5" name="Freeform 43">
              <a:extLst>
                <a:ext uri="{FF2B5EF4-FFF2-40B4-BE49-F238E27FC236}">
                  <a16:creationId xmlns:a16="http://schemas.microsoft.com/office/drawing/2014/main" id="{94B63C4E-0182-814A-B747-E32D381042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58" name="Group 47">
            <a:extLst>
              <a:ext uri="{FF2B5EF4-FFF2-40B4-BE49-F238E27FC236}">
                <a16:creationId xmlns:a16="http://schemas.microsoft.com/office/drawing/2014/main" id="{C6ED280B-610B-7840-8C73-9605C93D2B8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231405" y="4986321"/>
            <a:ext cx="641350" cy="558800"/>
            <a:chOff x="0" y="0"/>
            <a:chExt cx="404" cy="352"/>
          </a:xfrm>
        </p:grpSpPr>
        <p:pic>
          <p:nvPicPr>
            <p:cNvPr id="26682" name="Picture 45">
              <a:extLst>
                <a:ext uri="{FF2B5EF4-FFF2-40B4-BE49-F238E27FC236}">
                  <a16:creationId xmlns:a16="http://schemas.microsoft.com/office/drawing/2014/main" id="{29056486-B2F7-FB46-92E2-4FB0AF96DC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3" name="Freeform 46">
              <a:extLst>
                <a:ext uri="{FF2B5EF4-FFF2-40B4-BE49-F238E27FC236}">
                  <a16:creationId xmlns:a16="http://schemas.microsoft.com/office/drawing/2014/main" id="{8A82F16B-F534-6C48-BBA6-B9BE0F7622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59" name="Group 50">
            <a:extLst>
              <a:ext uri="{FF2B5EF4-FFF2-40B4-BE49-F238E27FC236}">
                <a16:creationId xmlns:a16="http://schemas.microsoft.com/office/drawing/2014/main" id="{85A0B570-04D3-A04E-9823-6BB0EAC8C4B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67768" y="5027596"/>
            <a:ext cx="641350" cy="558800"/>
            <a:chOff x="0" y="0"/>
            <a:chExt cx="404" cy="352"/>
          </a:xfrm>
        </p:grpSpPr>
        <p:pic>
          <p:nvPicPr>
            <p:cNvPr id="26680" name="Picture 48">
              <a:extLst>
                <a:ext uri="{FF2B5EF4-FFF2-40B4-BE49-F238E27FC236}">
                  <a16:creationId xmlns:a16="http://schemas.microsoft.com/office/drawing/2014/main" id="{13753644-6364-9D4B-8CAE-C1FF215633A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1" name="Freeform 49">
              <a:extLst>
                <a:ext uri="{FF2B5EF4-FFF2-40B4-BE49-F238E27FC236}">
                  <a16:creationId xmlns:a16="http://schemas.microsoft.com/office/drawing/2014/main" id="{6961ECD2-EF19-0443-BD93-30D99F4BC5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" y="33"/>
              <a:ext cx="196" cy="16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18202" y="822"/>
                  </a:lnTo>
                  <a:lnTo>
                    <a:pt x="21600" y="17257"/>
                  </a:lnTo>
                  <a:lnTo>
                    <a:pt x="4733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60" name="Group 59">
            <a:extLst>
              <a:ext uri="{FF2B5EF4-FFF2-40B4-BE49-F238E27FC236}">
                <a16:creationId xmlns:a16="http://schemas.microsoft.com/office/drawing/2014/main" id="{407B4097-49D9-2644-8EC7-ECDE132FF8B2}"/>
              </a:ext>
            </a:extLst>
          </p:cNvPr>
          <p:cNvGrpSpPr>
            <a:grpSpLocks/>
          </p:cNvGrpSpPr>
          <p:nvPr/>
        </p:nvGrpSpPr>
        <p:grpSpPr bwMode="auto">
          <a:xfrm>
            <a:off x="8496393" y="3121009"/>
            <a:ext cx="698500" cy="354012"/>
            <a:chOff x="0" y="0"/>
            <a:chExt cx="440" cy="223"/>
          </a:xfrm>
        </p:grpSpPr>
        <p:sp>
          <p:nvSpPr>
            <p:cNvPr id="26672" name="Oval 51">
              <a:extLst>
                <a:ext uri="{FF2B5EF4-FFF2-40B4-BE49-F238E27FC236}">
                  <a16:creationId xmlns:a16="http://schemas.microsoft.com/office/drawing/2014/main" id="{6736D49B-207E-8B4D-82D3-E03F6F44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99"/>
              <a:ext cx="437" cy="124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+mn-lt"/>
                <a:ea typeface="ヒラギノ明朝 ProN W3" panose="02020300000000000000" pitchFamily="18" charset="-128"/>
                <a:sym typeface="Times New Roman" panose="02020603050405020304" pitchFamily="18" charset="0"/>
              </a:endParaRPr>
            </a:p>
          </p:txBody>
        </p:sp>
        <p:sp>
          <p:nvSpPr>
            <p:cNvPr id="26673" name="Rectangle 52">
              <a:extLst>
                <a:ext uri="{FF2B5EF4-FFF2-40B4-BE49-F238E27FC236}">
                  <a16:creationId xmlns:a16="http://schemas.microsoft.com/office/drawing/2014/main" id="{B5EBABFA-F51A-1A4C-8180-6C2F17F22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84"/>
              <a:ext cx="439" cy="78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+mn-lt"/>
                <a:ea typeface="ヒラギノ明朝 ProN W3" panose="02020300000000000000" pitchFamily="18" charset="-128"/>
                <a:sym typeface="Times New Roman" panose="02020603050405020304" pitchFamily="18" charset="0"/>
              </a:endParaRPr>
            </a:p>
          </p:txBody>
        </p:sp>
        <p:sp>
          <p:nvSpPr>
            <p:cNvPr id="26674" name="Oval 53">
              <a:extLst>
                <a:ext uri="{FF2B5EF4-FFF2-40B4-BE49-F238E27FC236}">
                  <a16:creationId xmlns:a16="http://schemas.microsoft.com/office/drawing/2014/main" id="{AAD3E39F-93ED-6948-B390-651D842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436" cy="146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  <a:latin typeface="+mn-lt"/>
                <a:ea typeface="ヒラギノ明朝 ProN W3" panose="02020300000000000000" pitchFamily="18" charset="-128"/>
                <a:sym typeface="Times New Roman" panose="02020603050405020304" pitchFamily="18" charset="0"/>
              </a:endParaRPr>
            </a:p>
          </p:txBody>
        </p:sp>
        <p:grpSp>
          <p:nvGrpSpPr>
            <p:cNvPr id="26675" name="Group 56">
              <a:extLst>
                <a:ext uri="{FF2B5EF4-FFF2-40B4-BE49-F238E27FC236}">
                  <a16:creationId xmlns:a16="http://schemas.microsoft.com/office/drawing/2014/main" id="{7A6A333D-EF48-8B42-A46F-778CE2A8BC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" y="37"/>
              <a:ext cx="247" cy="68"/>
              <a:chOff x="0" y="0"/>
              <a:chExt cx="246" cy="67"/>
            </a:xfrm>
          </p:grpSpPr>
          <p:sp>
            <p:nvSpPr>
              <p:cNvPr id="26678" name="Freeform 54">
                <a:extLst>
                  <a:ext uri="{FF2B5EF4-FFF2-40B4-BE49-F238E27FC236}">
                    <a16:creationId xmlns:a16="http://schemas.microsoft.com/office/drawing/2014/main" id="{BF0C1FFF-DD04-D940-B082-C0BD7376D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46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6689" y="21600"/>
                    </a:lnTo>
                    <a:lnTo>
                      <a:pt x="13378" y="0"/>
                    </a:lnTo>
                    <a:lnTo>
                      <a:pt x="21600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679" name="Freeform 55">
                <a:extLst>
                  <a:ext uri="{FF2B5EF4-FFF2-40B4-BE49-F238E27FC236}">
                    <a16:creationId xmlns:a16="http://schemas.microsoft.com/office/drawing/2014/main" id="{30905A4D-F4A4-C140-B350-026D3742D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" y="0"/>
                <a:ext cx="224" cy="6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7353" y="0"/>
                    </a:lnTo>
                    <a:lnTo>
                      <a:pt x="14706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6676" name="Line 57">
              <a:extLst>
                <a:ext uri="{FF2B5EF4-FFF2-40B4-BE49-F238E27FC236}">
                  <a16:creationId xmlns:a16="http://schemas.microsoft.com/office/drawing/2014/main" id="{A93616E5-B25F-FB4D-A304-8945295A8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" y="68"/>
              <a:ext cx="1" cy="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677" name="Line 58">
              <a:extLst>
                <a:ext uri="{FF2B5EF4-FFF2-40B4-BE49-F238E27FC236}">
                  <a16:creationId xmlns:a16="http://schemas.microsoft.com/office/drawing/2014/main" id="{98EB542D-BDFD-2544-B806-791F1E075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" y="73"/>
              <a:ext cx="1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661" name="Group 62">
            <a:extLst>
              <a:ext uri="{FF2B5EF4-FFF2-40B4-BE49-F238E27FC236}">
                <a16:creationId xmlns:a16="http://schemas.microsoft.com/office/drawing/2014/main" id="{66E78C96-EEA5-404B-87B8-C72B908FCCBF}"/>
              </a:ext>
            </a:extLst>
          </p:cNvPr>
          <p:cNvGrpSpPr>
            <a:grpSpLocks/>
          </p:cNvGrpSpPr>
          <p:nvPr/>
        </p:nvGrpSpPr>
        <p:grpSpPr bwMode="auto">
          <a:xfrm>
            <a:off x="9109169" y="4025885"/>
            <a:ext cx="869950" cy="573087"/>
            <a:chOff x="0" y="0"/>
            <a:chExt cx="548" cy="361"/>
          </a:xfrm>
        </p:grpSpPr>
        <p:sp>
          <p:nvSpPr>
            <p:cNvPr id="26670" name="Rectangle 60">
              <a:extLst>
                <a:ext uri="{FF2B5EF4-FFF2-40B4-BE49-F238E27FC236}">
                  <a16:creationId xmlns:a16="http://schemas.microsoft.com/office/drawing/2014/main" id="{F9272962-5B6A-8742-B7D5-29F678B0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" y="0"/>
              <a:ext cx="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>
              <a:lvl1pPr marL="39688"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CC0000"/>
                  </a:solidFill>
                  <a:latin typeface="+mn-lt"/>
                  <a:ea typeface="ＭＳ Ｐゴシック" panose="020B0600070205080204" pitchFamily="34" charset="-128"/>
                  <a:sym typeface="Arial" panose="020B0604020202020204" pitchFamily="34" charset="0"/>
                </a:rPr>
                <a:t>subnet</a:t>
              </a:r>
            </a:p>
          </p:txBody>
        </p:sp>
        <p:sp>
          <p:nvSpPr>
            <p:cNvPr id="26671" name="Line 61">
              <a:extLst>
                <a:ext uri="{FF2B5EF4-FFF2-40B4-BE49-F238E27FC236}">
                  <a16:creationId xmlns:a16="http://schemas.microsoft.com/office/drawing/2014/main" id="{BD257797-D420-B345-B5D6-1B2CC0C58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69"/>
              <a:ext cx="108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662" name="Rectangle 63">
            <a:extLst>
              <a:ext uri="{FF2B5EF4-FFF2-40B4-BE49-F238E27FC236}">
                <a16:creationId xmlns:a16="http://schemas.microsoft.com/office/drawing/2014/main" id="{89DECF2E-925C-F945-BFDE-1DC3D08EAF75}"/>
              </a:ext>
            </a:extLst>
          </p:cNvPr>
          <p:cNvSpPr>
            <a:spLocks/>
          </p:cNvSpPr>
          <p:nvPr/>
        </p:nvSpPr>
        <p:spPr bwMode="auto">
          <a:xfrm>
            <a:off x="7389906" y="2660634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26663" name="Rectangle 64">
            <a:extLst>
              <a:ext uri="{FF2B5EF4-FFF2-40B4-BE49-F238E27FC236}">
                <a16:creationId xmlns:a16="http://schemas.microsoft.com/office/drawing/2014/main" id="{7C16F554-5514-EF41-B5E6-C94B58FECC12}"/>
              </a:ext>
            </a:extLst>
          </p:cNvPr>
          <p:cNvSpPr>
            <a:spLocks/>
          </p:cNvSpPr>
          <p:nvPr/>
        </p:nvSpPr>
        <p:spPr bwMode="auto">
          <a:xfrm>
            <a:off x="7234331" y="2630472"/>
            <a:ext cx="7867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223.1.1.2</a:t>
            </a:r>
          </a:p>
        </p:txBody>
      </p:sp>
      <p:sp>
        <p:nvSpPr>
          <p:cNvPr id="26664" name="Rectangle 65">
            <a:extLst>
              <a:ext uri="{FF2B5EF4-FFF2-40B4-BE49-F238E27FC236}">
                <a16:creationId xmlns:a16="http://schemas.microsoft.com/office/drawing/2014/main" id="{9D36742F-16A7-5A46-8CA0-EB1CFC9A7FED}"/>
              </a:ext>
            </a:extLst>
          </p:cNvPr>
          <p:cNvSpPr>
            <a:spLocks/>
          </p:cNvSpPr>
          <p:nvPr/>
        </p:nvSpPr>
        <p:spPr bwMode="auto">
          <a:xfrm>
            <a:off x="10095006" y="2646347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26665" name="Rectangle 66">
            <a:extLst>
              <a:ext uri="{FF2B5EF4-FFF2-40B4-BE49-F238E27FC236}">
                <a16:creationId xmlns:a16="http://schemas.microsoft.com/office/drawing/2014/main" id="{EE1565B3-C6F3-D547-B3AE-CB621F05A9D7}"/>
              </a:ext>
            </a:extLst>
          </p:cNvPr>
          <p:cNvSpPr>
            <a:spLocks/>
          </p:cNvSpPr>
          <p:nvPr/>
        </p:nvSpPr>
        <p:spPr bwMode="auto">
          <a:xfrm>
            <a:off x="10091831" y="3446447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26666" name="Rectangle 67">
            <a:extLst>
              <a:ext uri="{FF2B5EF4-FFF2-40B4-BE49-F238E27FC236}">
                <a16:creationId xmlns:a16="http://schemas.microsoft.com/office/drawing/2014/main" id="{77725595-244E-E940-BE0A-AACBD0A0B5FD}"/>
              </a:ext>
            </a:extLst>
          </p:cNvPr>
          <p:cNvSpPr>
            <a:spLocks/>
          </p:cNvSpPr>
          <p:nvPr/>
        </p:nvSpPr>
        <p:spPr bwMode="auto">
          <a:xfrm>
            <a:off x="8739281" y="3632184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26667" name="Rectangle 68">
            <a:extLst>
              <a:ext uri="{FF2B5EF4-FFF2-40B4-BE49-F238E27FC236}">
                <a16:creationId xmlns:a16="http://schemas.microsoft.com/office/drawing/2014/main" id="{8B385AD1-8344-7841-8238-9EDE0B58A116}"/>
              </a:ext>
            </a:extLst>
          </p:cNvPr>
          <p:cNvSpPr>
            <a:spLocks/>
          </p:cNvSpPr>
          <p:nvPr/>
        </p:nvSpPr>
        <p:spPr bwMode="auto">
          <a:xfrm>
            <a:off x="8261444" y="3594085"/>
            <a:ext cx="92140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223.1.3.27</a:t>
            </a:r>
          </a:p>
        </p:txBody>
      </p:sp>
      <p:sp>
        <p:nvSpPr>
          <p:cNvPr id="26668" name="Rectangle 69">
            <a:extLst>
              <a:ext uri="{FF2B5EF4-FFF2-40B4-BE49-F238E27FC236}">
                <a16:creationId xmlns:a16="http://schemas.microsoft.com/office/drawing/2014/main" id="{CEDAC32B-E56A-314A-B5E0-67D99756E8E1}"/>
              </a:ext>
            </a:extLst>
          </p:cNvPr>
          <p:cNvSpPr>
            <a:spLocks/>
          </p:cNvSpPr>
          <p:nvPr/>
        </p:nvSpPr>
        <p:spPr bwMode="auto">
          <a:xfrm>
            <a:off x="9448894" y="3384535"/>
            <a:ext cx="818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223.1.2.2</a:t>
            </a:r>
          </a:p>
        </p:txBody>
      </p:sp>
      <p:sp>
        <p:nvSpPr>
          <p:cNvPr id="26669" name="Rectangle 70">
            <a:extLst>
              <a:ext uri="{FF2B5EF4-FFF2-40B4-BE49-F238E27FC236}">
                <a16:creationId xmlns:a16="http://schemas.microsoft.com/office/drawing/2014/main" id="{1D9728F7-F408-A64A-BD57-DD884AC00E6E}"/>
              </a:ext>
            </a:extLst>
          </p:cNvPr>
          <p:cNvSpPr>
            <a:spLocks/>
          </p:cNvSpPr>
          <p:nvPr/>
        </p:nvSpPr>
        <p:spPr bwMode="auto">
          <a:xfrm>
            <a:off x="9845769" y="2625710"/>
            <a:ext cx="7867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223.1.2.1</a:t>
            </a:r>
          </a:p>
        </p:txBody>
      </p:sp>
    </p:spTree>
    <p:extLst>
      <p:ext uri="{BB962C8B-B14F-4D97-AF65-F5344CB8AC3E}">
        <p14:creationId xmlns:p14="http://schemas.microsoft.com/office/powerpoint/2010/main" val="271578887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>
            <a:extLst>
              <a:ext uri="{FF2B5EF4-FFF2-40B4-BE49-F238E27FC236}">
                <a16:creationId xmlns:a16="http://schemas.microsoft.com/office/drawing/2014/main" id="{85C9E71C-4C7A-F746-831B-4ABC8B353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62576" y="1835657"/>
            <a:ext cx="5860746" cy="3221686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  <a:buFont typeface="Wingdings" pitchFamily="2" charset="2"/>
              <a:buNone/>
            </a:pPr>
            <a:r>
              <a:rPr lang="en-US" altLang="en-US" sz="2000" b="1" u="sng" dirty="0">
                <a:solidFill>
                  <a:srgbClr val="C00000"/>
                </a:solidFill>
              </a:rPr>
              <a:t>Forwarding Algorithm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D = destination IP address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for each entry &lt;</a:t>
            </a:r>
            <a:r>
              <a:rPr lang="en-US" altLang="en-US" sz="2000" dirty="0" err="1"/>
              <a:t>SubnetNum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SubnetMask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NextHop</a:t>
            </a:r>
            <a:r>
              <a:rPr lang="en-US" altLang="en-US" sz="2000" dirty="0"/>
              <a:t>&gt;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 dirty="0"/>
              <a:t>D1 = </a:t>
            </a:r>
            <a:r>
              <a:rPr lang="en-US" altLang="en-US" sz="2000" dirty="0" err="1"/>
              <a:t>SubnetMask</a:t>
            </a:r>
            <a:r>
              <a:rPr lang="en-US" altLang="en-US" sz="2000" dirty="0"/>
              <a:t> &amp; D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 dirty="0"/>
              <a:t>if D1 = </a:t>
            </a:r>
            <a:r>
              <a:rPr lang="en-US" altLang="en-US" sz="2000" dirty="0" err="1"/>
              <a:t>SubnetNum</a:t>
            </a:r>
            <a:endParaRPr lang="en-US" altLang="en-US" sz="2000" dirty="0"/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dirty="0"/>
              <a:t>if </a:t>
            </a:r>
            <a:r>
              <a:rPr lang="en-US" altLang="en-US" sz="2000" dirty="0" err="1"/>
              <a:t>NextHop</a:t>
            </a:r>
            <a:r>
              <a:rPr lang="en-US" altLang="en-US" sz="2000" dirty="0"/>
              <a:t> is an interface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dirty="0"/>
              <a:t>   deliver datagram directly to destination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dirty="0"/>
              <a:t>else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dirty="0"/>
              <a:t>   deliver datagram to </a:t>
            </a:r>
            <a:r>
              <a:rPr lang="en-US" altLang="en-US" sz="2000" dirty="0" err="1"/>
              <a:t>NextHop</a:t>
            </a:r>
            <a:r>
              <a:rPr lang="en-US" altLang="en-US" sz="2000" dirty="0"/>
              <a:t> (a router)</a:t>
            </a:r>
          </a:p>
        </p:txBody>
      </p:sp>
      <p:pic>
        <p:nvPicPr>
          <p:cNvPr id="27651" name="Picture 5" descr="f03-21-9780123850591 copy">
            <a:extLst>
              <a:ext uri="{FF2B5EF4-FFF2-40B4-BE49-F238E27FC236}">
                <a16:creationId xmlns:a16="http://schemas.microsoft.com/office/drawing/2014/main" id="{D3C47316-A68A-9D46-9DF1-93F3002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38154"/>
            <a:ext cx="3529012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>
            <a:extLst>
              <a:ext uri="{FF2B5EF4-FFF2-40B4-BE49-F238E27FC236}">
                <a16:creationId xmlns:a16="http://schemas.microsoft.com/office/drawing/2014/main" id="{0E538BE5-21C8-6440-AA64-2B9CBA2D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43807"/>
            <a:ext cx="4295775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175D10-E645-D541-AF63-385DABD5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Subnetting Example</a:t>
            </a:r>
          </a:p>
        </p:txBody>
      </p:sp>
    </p:spTree>
    <p:extLst>
      <p:ext uri="{BB962C8B-B14F-4D97-AF65-F5344CB8AC3E}">
        <p14:creationId xmlns:p14="http://schemas.microsoft.com/office/powerpoint/2010/main" val="321478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01850-4647-B64C-B45F-B2DF334F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CIDR: Classless Inter-Domain Level Routing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E4E0F3-E2A7-F64D-8260-7D5B056CE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832574" cy="3849624"/>
          </a:xfrm>
        </p:spPr>
        <p:txBody>
          <a:bodyPr>
            <a:normAutofit/>
          </a:bodyPr>
          <a:lstStyle/>
          <a:p>
            <a:r>
              <a:rPr lang="en-US" sz="2400" dirty="0"/>
              <a:t>CIDR balances two objectives: (1) minimize the number of routes that a router needs to know, and (2) hand out addresses efficiently</a:t>
            </a:r>
          </a:p>
          <a:p>
            <a:r>
              <a:rPr lang="en-US" sz="2400" dirty="0"/>
              <a:t>CIDR uses aggregate routes</a:t>
            </a:r>
          </a:p>
          <a:p>
            <a:pPr lvl="1"/>
            <a:r>
              <a:rPr lang="en-US" sz="2200" dirty="0"/>
              <a:t>A single entry in the forwarding table tells the router how to reach a lot of different networks</a:t>
            </a:r>
          </a:p>
          <a:p>
            <a:pPr lvl="1"/>
            <a:r>
              <a:rPr lang="en-US" sz="2200" dirty="0"/>
              <a:t>No rigid boundaries between address classes</a:t>
            </a:r>
          </a:p>
          <a:p>
            <a:pPr lvl="1"/>
            <a:r>
              <a:rPr lang="en-US" sz="2200" dirty="0"/>
              <a:t>Variable number of bits per aggregated ranges of addresses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97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01850-4647-B64C-B45F-B2DF334F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Address Block Management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476B77-56CA-F742-AAE0-0F455F1FA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kern="0" dirty="0"/>
              <a:t>AS with 16 class-C networks: instead of handing out 16 class-C addresses at random, hand out a block of class-C addresses that share a common prefix</a:t>
            </a:r>
          </a:p>
          <a:p>
            <a:pPr lvl="1"/>
            <a:r>
              <a:rPr lang="en-US" altLang="en-US" sz="2000" kern="0" dirty="0"/>
              <a:t>E.g., class-C network numbers from 192.4.16 through 192.4.31, so the top 20 bits of all addresses in this range are the same (11000000 00000100 0001)</a:t>
            </a:r>
          </a:p>
          <a:p>
            <a:pPr lvl="1"/>
            <a:r>
              <a:rPr lang="en-US" altLang="en-US" sz="2000" kern="0" dirty="0"/>
              <a:t>This implicitly creates a 20-bit network number</a:t>
            </a:r>
          </a:p>
          <a:p>
            <a:r>
              <a:rPr lang="en-US" altLang="en-US" sz="2400" kern="0" dirty="0"/>
              <a:t>Prefix convention: /X after prefix, where X is prefix length in bits</a:t>
            </a:r>
          </a:p>
          <a:p>
            <a:pPr lvl="1"/>
            <a:r>
              <a:rPr lang="en-US" altLang="en-US" sz="2000" kern="0" dirty="0"/>
              <a:t>20-bit prefix for 192.4.16 through 192.4.31: 192.4.16/20</a:t>
            </a:r>
          </a:p>
          <a:p>
            <a:pPr lvl="1"/>
            <a:r>
              <a:rPr lang="en-US" altLang="en-US" sz="2000" kern="0" dirty="0"/>
              <a:t>A single class-C network number, 24 bits long: 192.4.16/24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101850-4647-B64C-B45F-B2DF334F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IP Forwarding w/ Longest Match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0" name="Rectangle 3">
            <a:extLst>
              <a:ext uri="{FF2B5EF4-FFF2-40B4-BE49-F238E27FC236}">
                <a16:creationId xmlns:a16="http://schemas.microsoft.com/office/drawing/2014/main" id="{32F75544-6BBC-4894-B63E-426D04C27D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34075"/>
              </p:ext>
            </p:extLst>
          </p:nvPr>
        </p:nvGraphicFramePr>
        <p:xfrm>
          <a:off x="5478124" y="800947"/>
          <a:ext cx="6140467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372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01850-4647-B64C-B45F-B2DF334F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Prefix Matching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869724-548C-4C4E-84AB-2F761C3B9933}"/>
              </a:ext>
            </a:extLst>
          </p:cNvPr>
          <p:cNvSpPr>
            <a:spLocks/>
          </p:cNvSpPr>
          <p:nvPr/>
        </p:nvSpPr>
        <p:spPr bwMode="auto">
          <a:xfrm>
            <a:off x="1066800" y="1853038"/>
            <a:ext cx="6635751" cy="1371600"/>
          </a:xfrm>
          <a:prstGeom prst="rect">
            <a:avLst/>
          </a:prstGeom>
          <a:solidFill>
            <a:srgbClr val="FFFFFF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2F0392-3379-0242-9AB5-A09EB476C871}"/>
              </a:ext>
            </a:extLst>
          </p:cNvPr>
          <p:cNvSpPr>
            <a:spLocks/>
          </p:cNvSpPr>
          <p:nvPr/>
        </p:nvSpPr>
        <p:spPr bwMode="auto">
          <a:xfrm>
            <a:off x="4272280" y="5652908"/>
            <a:ext cx="1045363" cy="242958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BB9974-8B4D-5442-816B-EE4C99833902}"/>
              </a:ext>
            </a:extLst>
          </p:cNvPr>
          <p:cNvSpPr>
            <a:spLocks/>
          </p:cNvSpPr>
          <p:nvPr/>
        </p:nvSpPr>
        <p:spPr bwMode="auto">
          <a:xfrm>
            <a:off x="4272280" y="6004998"/>
            <a:ext cx="1045363" cy="270977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39D9865-6479-2D4D-A239-D769F1017BE8}"/>
              </a:ext>
            </a:extLst>
          </p:cNvPr>
          <p:cNvSpPr>
            <a:spLocks/>
          </p:cNvSpPr>
          <p:nvPr/>
        </p:nvSpPr>
        <p:spPr bwMode="auto">
          <a:xfrm>
            <a:off x="1689105" y="3435015"/>
            <a:ext cx="4185119" cy="202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Destination Address Range                       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Courier New" panose="02070309020205020404" pitchFamily="49" charset="0"/>
              </a:rPr>
              <a:t>11001000 00010111 00010*** *********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Courier New" panose="02070309020205020404" pitchFamily="49" charset="0"/>
              </a:rPr>
              <a:t>11001000 00010111 00011000 *********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Courier New" panose="02070309020205020404" pitchFamily="49" charset="0"/>
              </a:rPr>
              <a:t>11001000 00010111 00011*** *********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otherwise  </a:t>
            </a: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Times" pitchFamily="2" charset="0"/>
              </a:rPr>
              <a:t>           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0E68823-1FD9-574D-8CEB-E1B02B9D2BB7}"/>
              </a:ext>
            </a:extLst>
          </p:cNvPr>
          <p:cNvSpPr>
            <a:spLocks/>
          </p:cNvSpPr>
          <p:nvPr/>
        </p:nvSpPr>
        <p:spPr bwMode="auto">
          <a:xfrm>
            <a:off x="1081087" y="5987377"/>
            <a:ext cx="42508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DA: 11001000  00010111  00011000  10101010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Comic Sans MS" panose="030F0902030302020204" pitchFamily="66" charset="0"/>
              </a:rPr>
              <a:t> 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EA8EA79-DA82-5A41-9304-C41C9D07C673}"/>
              </a:ext>
            </a:extLst>
          </p:cNvPr>
          <p:cNvSpPr>
            <a:spLocks/>
          </p:cNvSpPr>
          <p:nvPr/>
        </p:nvSpPr>
        <p:spPr bwMode="auto">
          <a:xfrm>
            <a:off x="1066800" y="5609243"/>
            <a:ext cx="42508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DA: 11001000  00010111  00010110  10100001 </a:t>
            </a: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3054EB2-1BF5-B045-B505-D4F4E223534D}"/>
              </a:ext>
            </a:extLst>
          </p:cNvPr>
          <p:cNvSpPr>
            <a:spLocks/>
          </p:cNvSpPr>
          <p:nvPr/>
        </p:nvSpPr>
        <p:spPr bwMode="auto">
          <a:xfrm>
            <a:off x="5481464" y="5646714"/>
            <a:ext cx="180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  <a:sym typeface="Gill Sans MT" panose="020B0502020104020203" pitchFamily="34" charset="77"/>
              </a:rPr>
              <a:t>which interface?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FAB47923-8482-1847-865B-4F5ED8FC328C}"/>
              </a:ext>
            </a:extLst>
          </p:cNvPr>
          <p:cNvSpPr>
            <a:spLocks/>
          </p:cNvSpPr>
          <p:nvPr/>
        </p:nvSpPr>
        <p:spPr bwMode="auto">
          <a:xfrm>
            <a:off x="5481464" y="5997551"/>
            <a:ext cx="18014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CC0000"/>
                </a:solidFill>
                <a:latin typeface="+mn-lt"/>
                <a:ea typeface="ＭＳ Ｐゴシック" panose="020B0600070205080204" pitchFamily="34" charset="-128"/>
                <a:sym typeface="Gill Sans MT" panose="020B0502020104020203" pitchFamily="34" charset="77"/>
              </a:rPr>
              <a:t>which interface?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8756F49F-C392-C34D-A8C6-46D918F4C5AF}"/>
              </a:ext>
            </a:extLst>
          </p:cNvPr>
          <p:cNvSpPr>
            <a:spLocks/>
          </p:cNvSpPr>
          <p:nvPr/>
        </p:nvSpPr>
        <p:spPr bwMode="auto">
          <a:xfrm>
            <a:off x="1203325" y="2008613"/>
            <a:ext cx="6497639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64000"/>
              <a:buFont typeface="Wingdings" charset="2"/>
              <a:buChar char="v"/>
              <a:defRPr sz="2800">
                <a:solidFill>
                  <a:schemeClr val="tx1"/>
                </a:solidFill>
                <a:latin typeface="Gill Sans MT" charset="0"/>
                <a:ea typeface="ヒラギノ角ゴ ProN W3" charset="-128"/>
                <a:sym typeface="Gill Sans MT" charset="0"/>
              </a:defRPr>
            </a:lvl1pPr>
            <a:lvl2pPr marL="742950" indent="-285750">
              <a:lnSpc>
                <a:spcPct val="85000"/>
              </a:lnSpc>
              <a:spcBef>
                <a:spcPts val="6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 sz="2400">
                <a:solidFill>
                  <a:schemeClr val="tx1"/>
                </a:solidFill>
                <a:latin typeface="Gill Sans MT" charset="0"/>
                <a:ea typeface="ヒラギノ角ゴ ProN W3" charset="-128"/>
                <a:sym typeface="Gill Sans MT" charset="0"/>
              </a:defRPr>
            </a:lvl2pPr>
            <a:lvl3pPr marL="1143000" indent="-228600">
              <a:spcBef>
                <a:spcPts val="600"/>
              </a:spcBef>
              <a:buSzPct val="100000"/>
              <a:buFont typeface="Comic Sans MS" charset="0"/>
              <a:buChar char="•"/>
              <a:defRPr sz="2000">
                <a:solidFill>
                  <a:schemeClr val="tx1"/>
                </a:solidFill>
                <a:latin typeface="Comic Sans MS" charset="0"/>
                <a:ea typeface="ヒラギノ明朝 ProN W3" charset="-128"/>
                <a:sym typeface="Comic Sans MS" charset="0"/>
              </a:defRPr>
            </a:lvl3pPr>
            <a:lvl4pPr marL="1600200" indent="-228600">
              <a:spcBef>
                <a:spcPts val="500"/>
              </a:spcBef>
              <a:buSzPct val="100000"/>
              <a:buFont typeface="Times New Roman" charset="0"/>
              <a:buChar char="–"/>
              <a:defRPr sz="2000">
                <a:solidFill>
                  <a:schemeClr val="tx1"/>
                </a:solidFill>
                <a:latin typeface="Times New Roman" charset="0"/>
                <a:ea typeface="ヒラギノ明朝 ProN W3" charset="-128"/>
                <a:sym typeface="Times New Roman" charset="0"/>
              </a:defRPr>
            </a:lvl4pPr>
            <a:lvl5pPr marL="2057400" indent="-228600">
              <a:spcBef>
                <a:spcPts val="500"/>
              </a:spcBef>
              <a:buSzPct val="100000"/>
              <a:buFont typeface="Times New Roman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ヒラギノ明朝 ProN W3" charset="-128"/>
                <a:sym typeface="Times New Roman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Times New Roman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ヒラギノ明朝 ProN W3" charset="-128"/>
                <a:sym typeface="Times New Roman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Times New Roman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ヒラギノ明朝 ProN W3" charset="-128"/>
                <a:sym typeface="Times New Roman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Times New Roman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ヒラギノ明朝 ProN W3" charset="-128"/>
                <a:sym typeface="Times New Roman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Times New Roman" charset="0"/>
              <a:buChar char="»"/>
              <a:defRPr sz="2000">
                <a:solidFill>
                  <a:schemeClr val="tx1"/>
                </a:solidFill>
                <a:latin typeface="Times New Roman" charset="0"/>
                <a:ea typeface="ヒラギノ明朝 ProN W3" charset="-128"/>
                <a:sym typeface="Times New Roman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x-none" sz="2400" dirty="0">
                <a:latin typeface="+mn-lt"/>
                <a:ea typeface="ＭＳ Ｐゴシック" charset="-128"/>
              </a:rPr>
              <a:t>When looking for forwarding table entry for given destination address, use </a:t>
            </a:r>
            <a:r>
              <a:rPr lang="en-US" altLang="x-none" sz="2400" dirty="0">
                <a:solidFill>
                  <a:srgbClr val="000099"/>
                </a:solidFill>
                <a:latin typeface="+mn-lt"/>
                <a:ea typeface="ＭＳ Ｐゴシック" charset="-128"/>
                <a:sym typeface="Gill Sans MT Italic" charset="0"/>
              </a:rPr>
              <a:t>longest</a:t>
            </a:r>
            <a:r>
              <a:rPr lang="en-US" altLang="x-none" sz="2400" dirty="0">
                <a:latin typeface="+mn-lt"/>
                <a:ea typeface="ＭＳ Ｐゴシック" charset="-128"/>
              </a:rPr>
              <a:t> (</a:t>
            </a:r>
            <a:r>
              <a:rPr lang="en-US" altLang="x-none" sz="2400" dirty="0" err="1">
                <a:latin typeface="+mn-lt"/>
                <a:ea typeface="ＭＳ Ｐゴシック" charset="-128"/>
              </a:rPr>
              <a:t>ie</a:t>
            </a:r>
            <a:r>
              <a:rPr lang="en-US" altLang="x-none" sz="2400" dirty="0">
                <a:latin typeface="+mn-lt"/>
                <a:ea typeface="ＭＳ Ｐゴシック" charset="-128"/>
              </a:rPr>
              <a:t>, most specific) address prefix that matches destination address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2FBF9E8-4C1D-4A4E-B290-4F098D5EB99B}"/>
              </a:ext>
            </a:extLst>
          </p:cNvPr>
          <p:cNvSpPr>
            <a:spLocks/>
          </p:cNvSpPr>
          <p:nvPr/>
        </p:nvSpPr>
        <p:spPr bwMode="auto">
          <a:xfrm>
            <a:off x="1094026" y="3403378"/>
            <a:ext cx="7459662" cy="2106613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  <a:latin typeface="+mn-lt"/>
              <a:ea typeface="ヒラギノ明朝 ProN W3" panose="02020300000000000000" pitchFamily="18" charset="-128"/>
              <a:sym typeface="Times New Roman" panose="02020603050405020304" pitchFamily="18" charset="0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28C07211-9914-764D-ABF7-9D58AE37D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4026" y="3838352"/>
            <a:ext cx="7448550" cy="1588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B3D64D3A-EF70-564B-B7CC-B2467E1FD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4188" y="4268566"/>
            <a:ext cx="7448550" cy="158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004D038E-CED9-8F46-B185-C008D33DC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8788" y="4687666"/>
            <a:ext cx="7448550" cy="158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96E1B3E8-00B1-094B-9937-41B4DD9497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613" y="5117877"/>
            <a:ext cx="7448550" cy="1588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5BD8015E-7D8B-2A4A-BC94-293F68AE2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8802" y="3403378"/>
            <a:ext cx="1587" cy="211772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A46D6278-D9DD-904E-B352-38D7C64BF87A}"/>
              </a:ext>
            </a:extLst>
          </p:cNvPr>
          <p:cNvSpPr>
            <a:spLocks/>
          </p:cNvSpPr>
          <p:nvPr/>
        </p:nvSpPr>
        <p:spPr bwMode="auto">
          <a:xfrm>
            <a:off x="6575663" y="3408857"/>
            <a:ext cx="1355819" cy="202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Link interface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0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1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2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709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88E8FA-63BD-1243-9E23-213D9FAE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Classless Addressing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5ABD5-EA52-B146-8355-032E3B66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39894"/>
            <a:ext cx="4507281" cy="2208715"/>
          </a:xfrm>
        </p:spPr>
        <p:txBody>
          <a:bodyPr>
            <a:normAutofit/>
          </a:bodyPr>
          <a:lstStyle/>
          <a:p>
            <a:r>
              <a:rPr lang="en-US" altLang="en-US" sz="2400" kern="0" dirty="0"/>
              <a:t>Network number may be of any length</a:t>
            </a:r>
          </a:p>
          <a:p>
            <a:r>
              <a:rPr lang="en-US" altLang="en-US" sz="2400" kern="0" dirty="0"/>
              <a:t>Represent network number with a single &lt;length, value&gt; pair</a:t>
            </a:r>
          </a:p>
          <a:p>
            <a:pPr marL="0" indent="0">
              <a:buNone/>
            </a:pPr>
            <a:endParaRPr lang="en-US" altLang="en-US" sz="2400" kern="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D5AEB-4C73-6847-BDB3-6005A3AD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339597" y="2711909"/>
            <a:ext cx="5146343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F27E2-E4D0-DB48-8F61-E2BFCD8D770E}"/>
              </a:ext>
            </a:extLst>
          </p:cNvPr>
          <p:cNvSpPr txBox="1"/>
          <p:nvPr/>
        </p:nvSpPr>
        <p:spPr>
          <a:xfrm>
            <a:off x="5574081" y="2890381"/>
            <a:ext cx="2206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Advertise 128.112.128/21</a:t>
            </a:r>
          </a:p>
        </p:txBody>
      </p:sp>
    </p:spTree>
    <p:extLst>
      <p:ext uri="{BB962C8B-B14F-4D97-AF65-F5344CB8AC3E}">
        <p14:creationId xmlns:p14="http://schemas.microsoft.com/office/powerpoint/2010/main" val="418157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E2F8-C048-F142-9DDA-1428C200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Protocols</a:t>
            </a:r>
          </a:p>
        </p:txBody>
      </p:sp>
      <p:sp>
        <p:nvSpPr>
          <p:cNvPr id="22529" name="Rectangle 3">
            <a:extLst>
              <a:ext uri="{FF2B5EF4-FFF2-40B4-BE49-F238E27FC236}">
                <a16:creationId xmlns:a16="http://schemas.microsoft.com/office/drawing/2014/main" id="{BAA309A0-A9A3-304D-9B87-1E7258981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193575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/>
              <a:t>Goal: provide</a:t>
            </a:r>
            <a:r>
              <a:rPr lang="en-US" altLang="en-US" sz="2800" i="1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logical end-to-end communication channel </a:t>
            </a:r>
            <a:r>
              <a:rPr lang="en-US" altLang="en-US" sz="2800" dirty="0"/>
              <a:t>between app processes running on different hosts</a:t>
            </a:r>
          </a:p>
          <a:p>
            <a:pPr lvl="1"/>
            <a:r>
              <a:rPr lang="en-US" altLang="en-US" sz="2400" dirty="0"/>
              <a:t>Examples: TCP and UDP</a:t>
            </a:r>
          </a:p>
        </p:txBody>
      </p:sp>
      <p:sp>
        <p:nvSpPr>
          <p:cNvPr id="22530" name="Freeform 299">
            <a:extLst>
              <a:ext uri="{FF2B5EF4-FFF2-40B4-BE49-F238E27FC236}">
                <a16:creationId xmlns:a16="http://schemas.microsoft.com/office/drawing/2014/main" id="{4C703A56-AD4D-5F42-A0BF-5A3DE4B1D1C1}"/>
              </a:ext>
            </a:extLst>
          </p:cNvPr>
          <p:cNvSpPr>
            <a:spLocks/>
          </p:cNvSpPr>
          <p:nvPr/>
        </p:nvSpPr>
        <p:spPr bwMode="auto">
          <a:xfrm>
            <a:off x="9351112" y="3541714"/>
            <a:ext cx="1314450" cy="674687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531" name="Freeform 300">
            <a:extLst>
              <a:ext uri="{FF2B5EF4-FFF2-40B4-BE49-F238E27FC236}">
                <a16:creationId xmlns:a16="http://schemas.microsoft.com/office/drawing/2014/main" id="{012F6905-7A0B-944F-B91F-E9C3FB831545}"/>
              </a:ext>
            </a:extLst>
          </p:cNvPr>
          <p:cNvSpPr>
            <a:spLocks/>
          </p:cNvSpPr>
          <p:nvPr/>
        </p:nvSpPr>
        <p:spPr bwMode="auto">
          <a:xfrm>
            <a:off x="9370163" y="2016125"/>
            <a:ext cx="1730375" cy="1125538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Freeform 301">
            <a:extLst>
              <a:ext uri="{FF2B5EF4-FFF2-40B4-BE49-F238E27FC236}">
                <a16:creationId xmlns:a16="http://schemas.microsoft.com/office/drawing/2014/main" id="{BD75DB27-67B0-F943-82B6-4D27899AB245}"/>
              </a:ext>
            </a:extLst>
          </p:cNvPr>
          <p:cNvSpPr>
            <a:spLocks/>
          </p:cNvSpPr>
          <p:nvPr/>
        </p:nvSpPr>
        <p:spPr bwMode="auto">
          <a:xfrm>
            <a:off x="7538188" y="1724026"/>
            <a:ext cx="1736725" cy="1071563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2533" name="Group 302">
            <a:extLst>
              <a:ext uri="{FF2B5EF4-FFF2-40B4-BE49-F238E27FC236}">
                <a16:creationId xmlns:a16="http://schemas.microsoft.com/office/drawing/2014/main" id="{A13D29DC-9717-F746-A9E5-953BD18E7C9A}"/>
              </a:ext>
            </a:extLst>
          </p:cNvPr>
          <p:cNvGrpSpPr>
            <a:grpSpLocks/>
          </p:cNvGrpSpPr>
          <p:nvPr/>
        </p:nvGrpSpPr>
        <p:grpSpPr bwMode="auto">
          <a:xfrm>
            <a:off x="7717575" y="3059113"/>
            <a:ext cx="1458912" cy="933450"/>
            <a:chOff x="2889" y="1631"/>
            <a:chExt cx="980" cy="743"/>
          </a:xfrm>
        </p:grpSpPr>
        <p:sp>
          <p:nvSpPr>
            <p:cNvPr id="22763" name="Rectangle 303">
              <a:extLst>
                <a:ext uri="{FF2B5EF4-FFF2-40B4-BE49-F238E27FC236}">
                  <a16:creationId xmlns:a16="http://schemas.microsoft.com/office/drawing/2014/main" id="{7185AB57-7642-1643-8951-D6C23C71A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22764" name="AutoShape 304">
              <a:extLst>
                <a:ext uri="{FF2B5EF4-FFF2-40B4-BE49-F238E27FC236}">
                  <a16:creationId xmlns:a16="http://schemas.microsoft.com/office/drawing/2014/main" id="{A2DF6E8C-0459-A847-9F1E-5263837EC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2534" name="Line 454">
            <a:extLst>
              <a:ext uri="{FF2B5EF4-FFF2-40B4-BE49-F238E27FC236}">
                <a16:creationId xmlns:a16="http://schemas.microsoft.com/office/drawing/2014/main" id="{9509C4DD-F2DD-9B45-944B-41116CB000D2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3225" y="3827463"/>
            <a:ext cx="163512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Line 455">
            <a:extLst>
              <a:ext uri="{FF2B5EF4-FFF2-40B4-BE49-F238E27FC236}">
                <a16:creationId xmlns:a16="http://schemas.microsoft.com/office/drawing/2014/main" id="{402C113E-DE40-8F42-B5B5-765094114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9840062" y="3748088"/>
            <a:ext cx="27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456">
            <a:extLst>
              <a:ext uri="{FF2B5EF4-FFF2-40B4-BE49-F238E27FC236}">
                <a16:creationId xmlns:a16="http://schemas.microsoft.com/office/drawing/2014/main" id="{465DE9A2-4391-214D-A111-0C1FD64CE7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6601" y="3833814"/>
            <a:ext cx="134937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457">
            <a:extLst>
              <a:ext uri="{FF2B5EF4-FFF2-40B4-BE49-F238E27FC236}">
                <a16:creationId xmlns:a16="http://schemas.microsoft.com/office/drawing/2014/main" id="{B5F6C355-4550-6540-83D9-B2E9DF9073AB}"/>
              </a:ext>
            </a:extLst>
          </p:cNvPr>
          <p:cNvSpPr>
            <a:spLocks noChangeShapeType="1"/>
          </p:cNvSpPr>
          <p:nvPr/>
        </p:nvSpPr>
        <p:spPr bwMode="auto">
          <a:xfrm>
            <a:off x="8774850" y="3754438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458">
            <a:extLst>
              <a:ext uri="{FF2B5EF4-FFF2-40B4-BE49-F238E27FC236}">
                <a16:creationId xmlns:a16="http://schemas.microsoft.com/office/drawing/2014/main" id="{B33840DF-A440-2D47-A645-D55411C9B3AB}"/>
              </a:ext>
            </a:extLst>
          </p:cNvPr>
          <p:cNvSpPr>
            <a:spLocks noChangeShapeType="1"/>
          </p:cNvSpPr>
          <p:nvPr/>
        </p:nvSpPr>
        <p:spPr bwMode="auto">
          <a:xfrm>
            <a:off x="9070126" y="2601914"/>
            <a:ext cx="509587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59">
            <a:extLst>
              <a:ext uri="{FF2B5EF4-FFF2-40B4-BE49-F238E27FC236}">
                <a16:creationId xmlns:a16="http://schemas.microsoft.com/office/drawing/2014/main" id="{60910C3D-3A8A-AA45-AE09-8E9FAB29B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36737" y="2430463"/>
            <a:ext cx="152400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Freeform 460">
            <a:extLst>
              <a:ext uri="{FF2B5EF4-FFF2-40B4-BE49-F238E27FC236}">
                <a16:creationId xmlns:a16="http://schemas.microsoft.com/office/drawing/2014/main" id="{02FAF846-112A-7C4B-8E40-85510DC3545F}"/>
              </a:ext>
            </a:extLst>
          </p:cNvPr>
          <p:cNvSpPr>
            <a:spLocks/>
          </p:cNvSpPr>
          <p:nvPr/>
        </p:nvSpPr>
        <p:spPr bwMode="auto">
          <a:xfrm>
            <a:off x="7711225" y="4437064"/>
            <a:ext cx="3225800" cy="1665287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461">
            <a:extLst>
              <a:ext uri="{FF2B5EF4-FFF2-40B4-BE49-F238E27FC236}">
                <a16:creationId xmlns:a16="http://schemas.microsoft.com/office/drawing/2014/main" id="{A1F61368-11B3-7246-B45C-627B3277822F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192488" y="5173663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Line 462">
            <a:extLst>
              <a:ext uri="{FF2B5EF4-FFF2-40B4-BE49-F238E27FC236}">
                <a16:creationId xmlns:a16="http://schemas.microsoft.com/office/drawing/2014/main" id="{834B3725-74DD-3B47-B6A1-0FE807E16E74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0338538" y="5454651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Line 463">
            <a:extLst>
              <a:ext uri="{FF2B5EF4-FFF2-40B4-BE49-F238E27FC236}">
                <a16:creationId xmlns:a16="http://schemas.microsoft.com/office/drawing/2014/main" id="{6393A462-C2BE-C545-A06A-868F40F4F812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10524275" y="5130800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Line 506">
            <a:extLst>
              <a:ext uri="{FF2B5EF4-FFF2-40B4-BE49-F238E27FC236}">
                <a16:creationId xmlns:a16="http://schemas.microsoft.com/office/drawing/2014/main" id="{61808C6D-F5FF-3347-8630-971ACD44D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5126" y="4711700"/>
            <a:ext cx="390525" cy="18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507">
            <a:extLst>
              <a:ext uri="{FF2B5EF4-FFF2-40B4-BE49-F238E27FC236}">
                <a16:creationId xmlns:a16="http://schemas.microsoft.com/office/drawing/2014/main" id="{FD4B36E3-9DB7-D348-95FE-9282C2AE2E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84413" y="4699000"/>
            <a:ext cx="322263" cy="19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508">
            <a:extLst>
              <a:ext uri="{FF2B5EF4-FFF2-40B4-BE49-F238E27FC236}">
                <a16:creationId xmlns:a16="http://schemas.microsoft.com/office/drawing/2014/main" id="{EF411A0F-8761-0846-A0CA-F81AFFFAD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27275" y="4991100"/>
            <a:ext cx="971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509">
            <a:extLst>
              <a:ext uri="{FF2B5EF4-FFF2-40B4-BE49-F238E27FC236}">
                <a16:creationId xmlns:a16="http://schemas.microsoft.com/office/drawing/2014/main" id="{366B296F-FC7B-7145-919F-E09E7143BC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22425" y="4737100"/>
            <a:ext cx="254000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510">
            <a:extLst>
              <a:ext uri="{FF2B5EF4-FFF2-40B4-BE49-F238E27FC236}">
                <a16:creationId xmlns:a16="http://schemas.microsoft.com/office/drawing/2014/main" id="{7FC7B0EF-D8F2-1842-AA67-AAA279EAC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7825" y="4787900"/>
            <a:ext cx="19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Line 511">
            <a:extLst>
              <a:ext uri="{FF2B5EF4-FFF2-40B4-BE49-F238E27FC236}">
                <a16:creationId xmlns:a16="http://schemas.microsoft.com/office/drawing/2014/main" id="{FA5F21D6-ED2E-AE4B-9FCE-6EFBADF12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062" y="5124450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512">
            <a:extLst>
              <a:ext uri="{FF2B5EF4-FFF2-40B4-BE49-F238E27FC236}">
                <a16:creationId xmlns:a16="http://schemas.microsoft.com/office/drawing/2014/main" id="{C30D4737-65DA-B04A-8BCA-7FC3AAE49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0537" y="5203825"/>
            <a:ext cx="490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513">
            <a:extLst>
              <a:ext uri="{FF2B5EF4-FFF2-40B4-BE49-F238E27FC236}">
                <a16:creationId xmlns:a16="http://schemas.microsoft.com/office/drawing/2014/main" id="{45A3A67E-338D-5942-8C9F-FA3F10305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839938" y="5121275"/>
            <a:ext cx="53975" cy="85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Line 514">
            <a:extLst>
              <a:ext uri="{FF2B5EF4-FFF2-40B4-BE49-F238E27FC236}">
                <a16:creationId xmlns:a16="http://schemas.microsoft.com/office/drawing/2014/main" id="{D91594D1-5B92-7B4D-9843-4E1A5CC85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2926" y="5200650"/>
            <a:ext cx="1587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3" name="Line 515">
            <a:extLst>
              <a:ext uri="{FF2B5EF4-FFF2-40B4-BE49-F238E27FC236}">
                <a16:creationId xmlns:a16="http://schemas.microsoft.com/office/drawing/2014/main" id="{682890E6-98D1-9C47-B00F-C2F0649759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09800" y="5208588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554" name="Line 516">
            <a:extLst>
              <a:ext uri="{FF2B5EF4-FFF2-40B4-BE49-F238E27FC236}">
                <a16:creationId xmlns:a16="http://schemas.microsoft.com/office/drawing/2014/main" id="{13265AFF-D016-6B4C-9C2A-6CA1037BB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0762" y="5067301"/>
            <a:ext cx="503238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5" name="Line 517">
            <a:extLst>
              <a:ext uri="{FF2B5EF4-FFF2-40B4-BE49-F238E27FC236}">
                <a16:creationId xmlns:a16="http://schemas.microsoft.com/office/drawing/2014/main" id="{A2E94172-A01D-194E-AB6E-2DE93FC24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9900" y="5002213"/>
            <a:ext cx="80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6" name="Line 559">
            <a:extLst>
              <a:ext uri="{FF2B5EF4-FFF2-40B4-BE49-F238E27FC236}">
                <a16:creationId xmlns:a16="http://schemas.microsoft.com/office/drawing/2014/main" id="{1495A7A8-2AA9-FF46-BCCE-63D96E982A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28801" y="3524251"/>
            <a:ext cx="317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560">
            <a:extLst>
              <a:ext uri="{FF2B5EF4-FFF2-40B4-BE49-F238E27FC236}">
                <a16:creationId xmlns:a16="http://schemas.microsoft.com/office/drawing/2014/main" id="{5CB1C2BA-9086-C443-B2A9-9FEBECFDEE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5788" y="2506663"/>
            <a:ext cx="123825" cy="87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8" name="Line 561">
            <a:extLst>
              <a:ext uri="{FF2B5EF4-FFF2-40B4-BE49-F238E27FC236}">
                <a16:creationId xmlns:a16="http://schemas.microsoft.com/office/drawing/2014/main" id="{6EA19E16-A519-C54D-B41C-37EC277674C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2750" y="2679700"/>
            <a:ext cx="0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9" name="Line 562">
            <a:extLst>
              <a:ext uri="{FF2B5EF4-FFF2-40B4-BE49-F238E27FC236}">
                <a16:creationId xmlns:a16="http://schemas.microsoft.com/office/drawing/2014/main" id="{2401EA2C-B6B2-DB41-BFC4-9CED94F25F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24201" y="2576514"/>
            <a:ext cx="2635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0" name="Line 563">
            <a:extLst>
              <a:ext uri="{FF2B5EF4-FFF2-40B4-BE49-F238E27FC236}">
                <a16:creationId xmlns:a16="http://schemas.microsoft.com/office/drawing/2014/main" id="{0D2B6640-808C-0641-BB97-3C0C244BD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89325" y="2574925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1" name="Line 564">
            <a:extLst>
              <a:ext uri="{FF2B5EF4-FFF2-40B4-BE49-F238E27FC236}">
                <a16:creationId xmlns:a16="http://schemas.microsoft.com/office/drawing/2014/main" id="{350D23C1-022B-4148-BEC2-86D5A3CEE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43250" y="2881313"/>
            <a:ext cx="188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2" name="Line 565">
            <a:extLst>
              <a:ext uri="{FF2B5EF4-FFF2-40B4-BE49-F238E27FC236}">
                <a16:creationId xmlns:a16="http://schemas.microsoft.com/office/drawing/2014/main" id="{9714F2D7-DE16-A149-BE0A-F44C41C68C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38276" y="3748089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3" name="Line 567">
            <a:extLst>
              <a:ext uri="{FF2B5EF4-FFF2-40B4-BE49-F238E27FC236}">
                <a16:creationId xmlns:a16="http://schemas.microsoft.com/office/drawing/2014/main" id="{EBEB484B-0666-7C4E-9481-61810AE5A7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97287" y="2871788"/>
            <a:ext cx="17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4" name="Line 568">
            <a:extLst>
              <a:ext uri="{FF2B5EF4-FFF2-40B4-BE49-F238E27FC236}">
                <a16:creationId xmlns:a16="http://schemas.microsoft.com/office/drawing/2014/main" id="{6EFCA635-8B74-FA43-A2DE-273C467F44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43213" y="2947988"/>
            <a:ext cx="98425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65" name="Line 569">
            <a:extLst>
              <a:ext uri="{FF2B5EF4-FFF2-40B4-BE49-F238E27FC236}">
                <a16:creationId xmlns:a16="http://schemas.microsoft.com/office/drawing/2014/main" id="{6373000F-9071-F84D-B1F8-2FECAA5B59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33763" y="2947989"/>
            <a:ext cx="111125" cy="727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566" name="Group 681">
            <a:extLst>
              <a:ext uri="{FF2B5EF4-FFF2-40B4-BE49-F238E27FC236}">
                <a16:creationId xmlns:a16="http://schemas.microsoft.com/office/drawing/2014/main" id="{FC1EAF61-6B0A-8E4B-8A9D-EED20C4EC6D8}"/>
              </a:ext>
            </a:extLst>
          </p:cNvPr>
          <p:cNvGrpSpPr>
            <a:grpSpLocks/>
          </p:cNvGrpSpPr>
          <p:nvPr/>
        </p:nvGrpSpPr>
        <p:grpSpPr bwMode="auto">
          <a:xfrm>
            <a:off x="7690587" y="1941513"/>
            <a:ext cx="558800" cy="571500"/>
            <a:chOff x="313" y="1497"/>
            <a:chExt cx="1152" cy="1014"/>
          </a:xfrm>
        </p:grpSpPr>
        <p:pic>
          <p:nvPicPr>
            <p:cNvPr id="22761" name="Picture 682" descr="laptop_stylized_small">
              <a:extLst>
                <a:ext uri="{FF2B5EF4-FFF2-40B4-BE49-F238E27FC236}">
                  <a16:creationId xmlns:a16="http://schemas.microsoft.com/office/drawing/2014/main" id="{8DB55002-6E57-684D-A44A-F53E85DEE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62" name="Picture 683" descr="antenna_stylized">
              <a:extLst>
                <a:ext uri="{FF2B5EF4-FFF2-40B4-BE49-F238E27FC236}">
                  <a16:creationId xmlns:a16="http://schemas.microsoft.com/office/drawing/2014/main" id="{AD63B730-8B5F-6B4A-BED0-11068064D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67" name="Group 711">
            <a:extLst>
              <a:ext uri="{FF2B5EF4-FFF2-40B4-BE49-F238E27FC236}">
                <a16:creationId xmlns:a16="http://schemas.microsoft.com/office/drawing/2014/main" id="{115F2AE3-5352-4441-AAC4-722A83FDAC77}"/>
              </a:ext>
            </a:extLst>
          </p:cNvPr>
          <p:cNvGrpSpPr>
            <a:grpSpLocks/>
          </p:cNvGrpSpPr>
          <p:nvPr/>
        </p:nvGrpSpPr>
        <p:grpSpPr bwMode="auto">
          <a:xfrm>
            <a:off x="8733576" y="2505075"/>
            <a:ext cx="382587" cy="171450"/>
            <a:chOff x="3855" y="1486"/>
            <a:chExt cx="241" cy="108"/>
          </a:xfrm>
        </p:grpSpPr>
        <p:sp>
          <p:nvSpPr>
            <p:cNvPr id="22753" name="Oval 407">
              <a:extLst>
                <a:ext uri="{FF2B5EF4-FFF2-40B4-BE49-F238E27FC236}">
                  <a16:creationId xmlns:a16="http://schemas.microsoft.com/office/drawing/2014/main" id="{6077223A-E7D4-6549-BCCC-534C8A8AB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54" name="Rectangle 410">
              <a:extLst>
                <a:ext uri="{FF2B5EF4-FFF2-40B4-BE49-F238E27FC236}">
                  <a16:creationId xmlns:a16="http://schemas.microsoft.com/office/drawing/2014/main" id="{C07BED9A-70EB-6545-82B5-7E2801982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55" name="Oval 411">
              <a:extLst>
                <a:ext uri="{FF2B5EF4-FFF2-40B4-BE49-F238E27FC236}">
                  <a16:creationId xmlns:a16="http://schemas.microsoft.com/office/drawing/2014/main" id="{DFA36CAC-3747-D042-8EE5-6ECF80D38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56" name="Group 706">
              <a:extLst>
                <a:ext uri="{FF2B5EF4-FFF2-40B4-BE49-F238E27FC236}">
                  <a16:creationId xmlns:a16="http://schemas.microsoft.com/office/drawing/2014/main" id="{C1954579-854E-FF4E-9593-3A0452CE4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59" name="Freeform 707">
                <a:extLst>
                  <a:ext uri="{FF2B5EF4-FFF2-40B4-BE49-F238E27FC236}">
                    <a16:creationId xmlns:a16="http://schemas.microsoft.com/office/drawing/2014/main" id="{9F5DC49C-1204-094E-824E-A9026D2FA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0" name="Freeform 708">
                <a:extLst>
                  <a:ext uri="{FF2B5EF4-FFF2-40B4-BE49-F238E27FC236}">
                    <a16:creationId xmlns:a16="http://schemas.microsoft.com/office/drawing/2014/main" id="{D066519E-C6E5-BE4D-A822-5F9741A59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57" name="Line 709">
              <a:extLst>
                <a:ext uri="{FF2B5EF4-FFF2-40B4-BE49-F238E27FC236}">
                  <a16:creationId xmlns:a16="http://schemas.microsoft.com/office/drawing/2014/main" id="{7115A92C-1440-B046-ACDA-923964D0C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8" name="Line 710">
              <a:extLst>
                <a:ext uri="{FF2B5EF4-FFF2-40B4-BE49-F238E27FC236}">
                  <a16:creationId xmlns:a16="http://schemas.microsoft.com/office/drawing/2014/main" id="{3B066DA5-59CB-5B42-8269-6C6F5C398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68" name="Group 712">
            <a:extLst>
              <a:ext uri="{FF2B5EF4-FFF2-40B4-BE49-F238E27FC236}">
                <a16:creationId xmlns:a16="http://schemas.microsoft.com/office/drawing/2014/main" id="{65F97B57-3359-564D-991D-F0B14907E1CA}"/>
              </a:ext>
            </a:extLst>
          </p:cNvPr>
          <p:cNvGrpSpPr>
            <a:grpSpLocks/>
          </p:cNvGrpSpPr>
          <p:nvPr/>
        </p:nvGrpSpPr>
        <p:grpSpPr bwMode="auto">
          <a:xfrm>
            <a:off x="9557487" y="2527300"/>
            <a:ext cx="382588" cy="171450"/>
            <a:chOff x="3855" y="1486"/>
            <a:chExt cx="241" cy="108"/>
          </a:xfrm>
        </p:grpSpPr>
        <p:sp>
          <p:nvSpPr>
            <p:cNvPr id="22745" name="Oval 407">
              <a:extLst>
                <a:ext uri="{FF2B5EF4-FFF2-40B4-BE49-F238E27FC236}">
                  <a16:creationId xmlns:a16="http://schemas.microsoft.com/office/drawing/2014/main" id="{94A3DCEB-CD5C-154F-82C8-43481B41C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46" name="Rectangle 410">
              <a:extLst>
                <a:ext uri="{FF2B5EF4-FFF2-40B4-BE49-F238E27FC236}">
                  <a16:creationId xmlns:a16="http://schemas.microsoft.com/office/drawing/2014/main" id="{F6F0D8E0-1FDE-2D4D-A9CA-C70422B03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47" name="Oval 411">
              <a:extLst>
                <a:ext uri="{FF2B5EF4-FFF2-40B4-BE49-F238E27FC236}">
                  <a16:creationId xmlns:a16="http://schemas.microsoft.com/office/drawing/2014/main" id="{62D0B8AE-76B5-3842-9F5B-58219D97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48" name="Group 716">
              <a:extLst>
                <a:ext uri="{FF2B5EF4-FFF2-40B4-BE49-F238E27FC236}">
                  <a16:creationId xmlns:a16="http://schemas.microsoft.com/office/drawing/2014/main" id="{60C4F2D6-6CE2-5144-BDFE-F59E02E75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51" name="Freeform 717">
                <a:extLst>
                  <a:ext uri="{FF2B5EF4-FFF2-40B4-BE49-F238E27FC236}">
                    <a16:creationId xmlns:a16="http://schemas.microsoft.com/office/drawing/2014/main" id="{31FB9610-44AE-3B42-B45F-BAE75E720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2" name="Freeform 718">
                <a:extLst>
                  <a:ext uri="{FF2B5EF4-FFF2-40B4-BE49-F238E27FC236}">
                    <a16:creationId xmlns:a16="http://schemas.microsoft.com/office/drawing/2014/main" id="{3F3088BA-BAB7-FE4B-BD8A-00C3676A6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49" name="Line 719">
              <a:extLst>
                <a:ext uri="{FF2B5EF4-FFF2-40B4-BE49-F238E27FC236}">
                  <a16:creationId xmlns:a16="http://schemas.microsoft.com/office/drawing/2014/main" id="{1C165AA1-3EB1-E64D-BB4F-0B47833D08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50" name="Line 720">
              <a:extLst>
                <a:ext uri="{FF2B5EF4-FFF2-40B4-BE49-F238E27FC236}">
                  <a16:creationId xmlns:a16="http://schemas.microsoft.com/office/drawing/2014/main" id="{5B280BF2-9B68-494C-9E7D-43049490B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69" name="Group 721">
            <a:extLst>
              <a:ext uri="{FF2B5EF4-FFF2-40B4-BE49-F238E27FC236}">
                <a16:creationId xmlns:a16="http://schemas.microsoft.com/office/drawing/2014/main" id="{EA3A712D-9A72-8143-A92B-D22D5ECD7A19}"/>
              </a:ext>
            </a:extLst>
          </p:cNvPr>
          <p:cNvGrpSpPr>
            <a:grpSpLocks/>
          </p:cNvGrpSpPr>
          <p:nvPr/>
        </p:nvGrpSpPr>
        <p:grpSpPr bwMode="auto">
          <a:xfrm>
            <a:off x="9582887" y="2771775"/>
            <a:ext cx="382588" cy="171450"/>
            <a:chOff x="3855" y="1486"/>
            <a:chExt cx="241" cy="108"/>
          </a:xfrm>
        </p:grpSpPr>
        <p:sp>
          <p:nvSpPr>
            <p:cNvPr id="22737" name="Oval 407">
              <a:extLst>
                <a:ext uri="{FF2B5EF4-FFF2-40B4-BE49-F238E27FC236}">
                  <a16:creationId xmlns:a16="http://schemas.microsoft.com/office/drawing/2014/main" id="{C937DD73-4805-7F43-8C79-F9E517BE1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38" name="Rectangle 410">
              <a:extLst>
                <a:ext uri="{FF2B5EF4-FFF2-40B4-BE49-F238E27FC236}">
                  <a16:creationId xmlns:a16="http://schemas.microsoft.com/office/drawing/2014/main" id="{843448C0-2CC5-004B-A17B-4B3DD17A2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39" name="Oval 411">
              <a:extLst>
                <a:ext uri="{FF2B5EF4-FFF2-40B4-BE49-F238E27FC236}">
                  <a16:creationId xmlns:a16="http://schemas.microsoft.com/office/drawing/2014/main" id="{EDCFF908-9E43-7B45-8588-7F3CC3093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40" name="Group 725">
              <a:extLst>
                <a:ext uri="{FF2B5EF4-FFF2-40B4-BE49-F238E27FC236}">
                  <a16:creationId xmlns:a16="http://schemas.microsoft.com/office/drawing/2014/main" id="{3360BE6B-7028-9E44-B3D0-A2AAA010F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43" name="Freeform 726">
                <a:extLst>
                  <a:ext uri="{FF2B5EF4-FFF2-40B4-BE49-F238E27FC236}">
                    <a16:creationId xmlns:a16="http://schemas.microsoft.com/office/drawing/2014/main" id="{B051AAC5-274F-7049-9377-1E634B0A0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4" name="Freeform 727">
                <a:extLst>
                  <a:ext uri="{FF2B5EF4-FFF2-40B4-BE49-F238E27FC236}">
                    <a16:creationId xmlns:a16="http://schemas.microsoft.com/office/drawing/2014/main" id="{2BA98FA9-EDA0-FB44-A274-F4AA7DFA7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41" name="Line 728">
              <a:extLst>
                <a:ext uri="{FF2B5EF4-FFF2-40B4-BE49-F238E27FC236}">
                  <a16:creationId xmlns:a16="http://schemas.microsoft.com/office/drawing/2014/main" id="{D0568432-7561-4D41-9DCB-1134F8284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2" name="Line 729">
              <a:extLst>
                <a:ext uri="{FF2B5EF4-FFF2-40B4-BE49-F238E27FC236}">
                  <a16:creationId xmlns:a16="http://schemas.microsoft.com/office/drawing/2014/main" id="{0DB5A7A3-B847-924F-8635-2F64E28753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0" name="Group 730">
            <a:extLst>
              <a:ext uri="{FF2B5EF4-FFF2-40B4-BE49-F238E27FC236}">
                <a16:creationId xmlns:a16="http://schemas.microsoft.com/office/drawing/2014/main" id="{652CEB8F-7CDA-E74C-815E-F3DA39B209EF}"/>
              </a:ext>
            </a:extLst>
          </p:cNvPr>
          <p:cNvGrpSpPr>
            <a:grpSpLocks/>
          </p:cNvGrpSpPr>
          <p:nvPr/>
        </p:nvGrpSpPr>
        <p:grpSpPr bwMode="auto">
          <a:xfrm>
            <a:off x="10032151" y="2420938"/>
            <a:ext cx="382587" cy="171450"/>
            <a:chOff x="3855" y="1486"/>
            <a:chExt cx="241" cy="108"/>
          </a:xfrm>
        </p:grpSpPr>
        <p:sp>
          <p:nvSpPr>
            <p:cNvPr id="22729" name="Oval 407">
              <a:extLst>
                <a:ext uri="{FF2B5EF4-FFF2-40B4-BE49-F238E27FC236}">
                  <a16:creationId xmlns:a16="http://schemas.microsoft.com/office/drawing/2014/main" id="{9AD38E22-013E-D04B-988D-EF1347966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30" name="Rectangle 410">
              <a:extLst>
                <a:ext uri="{FF2B5EF4-FFF2-40B4-BE49-F238E27FC236}">
                  <a16:creationId xmlns:a16="http://schemas.microsoft.com/office/drawing/2014/main" id="{C2BF5C83-9095-CE4E-B4B5-D75C468BF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31" name="Oval 411">
              <a:extLst>
                <a:ext uri="{FF2B5EF4-FFF2-40B4-BE49-F238E27FC236}">
                  <a16:creationId xmlns:a16="http://schemas.microsoft.com/office/drawing/2014/main" id="{7CE098D6-90DC-1B48-987C-5AD42C9BC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32" name="Group 734">
              <a:extLst>
                <a:ext uri="{FF2B5EF4-FFF2-40B4-BE49-F238E27FC236}">
                  <a16:creationId xmlns:a16="http://schemas.microsoft.com/office/drawing/2014/main" id="{69B0A00A-596B-174A-ACA0-B117B71C12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35" name="Freeform 735">
                <a:extLst>
                  <a:ext uri="{FF2B5EF4-FFF2-40B4-BE49-F238E27FC236}">
                    <a16:creationId xmlns:a16="http://schemas.microsoft.com/office/drawing/2014/main" id="{7F2ED260-1C5C-9742-9E67-983E17823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6" name="Freeform 736">
                <a:extLst>
                  <a:ext uri="{FF2B5EF4-FFF2-40B4-BE49-F238E27FC236}">
                    <a16:creationId xmlns:a16="http://schemas.microsoft.com/office/drawing/2014/main" id="{538F8668-44AB-FE40-B768-EDD75D932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33" name="Line 737">
              <a:extLst>
                <a:ext uri="{FF2B5EF4-FFF2-40B4-BE49-F238E27FC236}">
                  <a16:creationId xmlns:a16="http://schemas.microsoft.com/office/drawing/2014/main" id="{7CEB023D-405A-414B-881C-C292DF549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4" name="Line 738">
              <a:extLst>
                <a:ext uri="{FF2B5EF4-FFF2-40B4-BE49-F238E27FC236}">
                  <a16:creationId xmlns:a16="http://schemas.microsoft.com/office/drawing/2014/main" id="{D1F38BD8-47CA-1A4D-A58B-365AD9757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1" name="Group 739">
            <a:extLst>
              <a:ext uri="{FF2B5EF4-FFF2-40B4-BE49-F238E27FC236}">
                <a16:creationId xmlns:a16="http://schemas.microsoft.com/office/drawing/2014/main" id="{AC66CF09-2678-E14D-B79D-F58EFCFAA38A}"/>
              </a:ext>
            </a:extLst>
          </p:cNvPr>
          <p:cNvGrpSpPr>
            <a:grpSpLocks/>
          </p:cNvGrpSpPr>
          <p:nvPr/>
        </p:nvGrpSpPr>
        <p:grpSpPr bwMode="auto">
          <a:xfrm>
            <a:off x="10113112" y="2768600"/>
            <a:ext cx="382588" cy="171450"/>
            <a:chOff x="3855" y="1486"/>
            <a:chExt cx="241" cy="108"/>
          </a:xfrm>
        </p:grpSpPr>
        <p:sp>
          <p:nvSpPr>
            <p:cNvPr id="22721" name="Oval 407">
              <a:extLst>
                <a:ext uri="{FF2B5EF4-FFF2-40B4-BE49-F238E27FC236}">
                  <a16:creationId xmlns:a16="http://schemas.microsoft.com/office/drawing/2014/main" id="{41C98F37-2B50-3342-989C-6DFDDF723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22" name="Rectangle 410">
              <a:extLst>
                <a:ext uri="{FF2B5EF4-FFF2-40B4-BE49-F238E27FC236}">
                  <a16:creationId xmlns:a16="http://schemas.microsoft.com/office/drawing/2014/main" id="{1D6C092A-13E5-DC44-98FE-173FCA7FC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23" name="Oval 411">
              <a:extLst>
                <a:ext uri="{FF2B5EF4-FFF2-40B4-BE49-F238E27FC236}">
                  <a16:creationId xmlns:a16="http://schemas.microsoft.com/office/drawing/2014/main" id="{3D3D5FE4-34EB-B84F-9A56-A2FC9B8AA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24" name="Group 743">
              <a:extLst>
                <a:ext uri="{FF2B5EF4-FFF2-40B4-BE49-F238E27FC236}">
                  <a16:creationId xmlns:a16="http://schemas.microsoft.com/office/drawing/2014/main" id="{F4691E35-5A7E-3848-A5C2-5DF52CCF57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27" name="Freeform 744">
                <a:extLst>
                  <a:ext uri="{FF2B5EF4-FFF2-40B4-BE49-F238E27FC236}">
                    <a16:creationId xmlns:a16="http://schemas.microsoft.com/office/drawing/2014/main" id="{E1B26B77-8E19-BC4F-9BF1-148256AF8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8" name="Freeform 745">
                <a:extLst>
                  <a:ext uri="{FF2B5EF4-FFF2-40B4-BE49-F238E27FC236}">
                    <a16:creationId xmlns:a16="http://schemas.microsoft.com/office/drawing/2014/main" id="{C40F922F-E701-BA4F-8563-5E6E96431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25" name="Line 746">
              <a:extLst>
                <a:ext uri="{FF2B5EF4-FFF2-40B4-BE49-F238E27FC236}">
                  <a16:creationId xmlns:a16="http://schemas.microsoft.com/office/drawing/2014/main" id="{E0B4D23F-6CC3-5A43-90EC-8B4006310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26" name="Line 747">
              <a:extLst>
                <a:ext uri="{FF2B5EF4-FFF2-40B4-BE49-F238E27FC236}">
                  <a16:creationId xmlns:a16="http://schemas.microsoft.com/office/drawing/2014/main" id="{16BB79F7-AC12-6E44-B515-1C09C5285B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2" name="Group 748">
            <a:extLst>
              <a:ext uri="{FF2B5EF4-FFF2-40B4-BE49-F238E27FC236}">
                <a16:creationId xmlns:a16="http://schemas.microsoft.com/office/drawing/2014/main" id="{EADDC527-DC67-3B41-A348-D3695571AF9E}"/>
              </a:ext>
            </a:extLst>
          </p:cNvPr>
          <p:cNvGrpSpPr>
            <a:grpSpLocks/>
          </p:cNvGrpSpPr>
          <p:nvPr/>
        </p:nvGrpSpPr>
        <p:grpSpPr bwMode="auto">
          <a:xfrm>
            <a:off x="10086126" y="3675063"/>
            <a:ext cx="452437" cy="184150"/>
            <a:chOff x="3855" y="1486"/>
            <a:chExt cx="241" cy="108"/>
          </a:xfrm>
        </p:grpSpPr>
        <p:sp>
          <p:nvSpPr>
            <p:cNvPr id="22713" name="Oval 407">
              <a:extLst>
                <a:ext uri="{FF2B5EF4-FFF2-40B4-BE49-F238E27FC236}">
                  <a16:creationId xmlns:a16="http://schemas.microsoft.com/office/drawing/2014/main" id="{9FE9338F-B4A4-1849-A028-0805310F7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14" name="Rectangle 410">
              <a:extLst>
                <a:ext uri="{FF2B5EF4-FFF2-40B4-BE49-F238E27FC236}">
                  <a16:creationId xmlns:a16="http://schemas.microsoft.com/office/drawing/2014/main" id="{DCA752F4-3484-934C-B126-A714D1BD7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15" name="Oval 411">
              <a:extLst>
                <a:ext uri="{FF2B5EF4-FFF2-40B4-BE49-F238E27FC236}">
                  <a16:creationId xmlns:a16="http://schemas.microsoft.com/office/drawing/2014/main" id="{F52EB7B6-5952-B54D-B7BB-BF9CCC54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16" name="Group 752">
              <a:extLst>
                <a:ext uri="{FF2B5EF4-FFF2-40B4-BE49-F238E27FC236}">
                  <a16:creationId xmlns:a16="http://schemas.microsoft.com/office/drawing/2014/main" id="{D59F94C5-DC89-094E-BE87-EDB29AB20F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19" name="Freeform 753">
                <a:extLst>
                  <a:ext uri="{FF2B5EF4-FFF2-40B4-BE49-F238E27FC236}">
                    <a16:creationId xmlns:a16="http://schemas.microsoft.com/office/drawing/2014/main" id="{12D4B83D-A499-144C-8BEF-C565694E9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1"/>
                <a:ext cx="311" cy="61"/>
              </a:xfrm>
              <a:custGeom>
                <a:avLst/>
                <a:gdLst>
                  <a:gd name="T0" fmla="*/ 0 w 310"/>
                  <a:gd name="T1" fmla="*/ 69 h 60"/>
                  <a:gd name="T2" fmla="*/ 96 w 310"/>
                  <a:gd name="T3" fmla="*/ 69 h 60"/>
                  <a:gd name="T4" fmla="*/ 201 w 310"/>
                  <a:gd name="T5" fmla="*/ 0 h 60"/>
                  <a:gd name="T6" fmla="*/ 319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0" name="Freeform 754">
                <a:extLst>
                  <a:ext uri="{FF2B5EF4-FFF2-40B4-BE49-F238E27FC236}">
                    <a16:creationId xmlns:a16="http://schemas.microsoft.com/office/drawing/2014/main" id="{5B6B8833-D11A-4A4A-9B2B-D4E975731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" y="1331"/>
                <a:ext cx="284" cy="61"/>
              </a:xfrm>
              <a:custGeom>
                <a:avLst/>
                <a:gdLst>
                  <a:gd name="T0" fmla="*/ 0 w 282"/>
                  <a:gd name="T1" fmla="*/ 0 h 60"/>
                  <a:gd name="T2" fmla="*/ 105 w 282"/>
                  <a:gd name="T3" fmla="*/ 0 h 60"/>
                  <a:gd name="T4" fmla="*/ 201 w 282"/>
                  <a:gd name="T5" fmla="*/ 69 h 60"/>
                  <a:gd name="T6" fmla="*/ 300 w 282"/>
                  <a:gd name="T7" fmla="*/ 69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17" name="Line 755">
              <a:extLst>
                <a:ext uri="{FF2B5EF4-FFF2-40B4-BE49-F238E27FC236}">
                  <a16:creationId xmlns:a16="http://schemas.microsoft.com/office/drawing/2014/main" id="{1F7F0334-DE2B-9744-97A5-60A5711AB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8" name="Line 756">
              <a:extLst>
                <a:ext uri="{FF2B5EF4-FFF2-40B4-BE49-F238E27FC236}">
                  <a16:creationId xmlns:a16="http://schemas.microsoft.com/office/drawing/2014/main" id="{FA526E67-FAEB-2744-8F50-296F0319D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3" name="Group 757">
            <a:extLst>
              <a:ext uri="{FF2B5EF4-FFF2-40B4-BE49-F238E27FC236}">
                <a16:creationId xmlns:a16="http://schemas.microsoft.com/office/drawing/2014/main" id="{BE828D0D-05A8-9B4D-914B-95FAD333D35F}"/>
              </a:ext>
            </a:extLst>
          </p:cNvPr>
          <p:cNvGrpSpPr>
            <a:grpSpLocks/>
          </p:cNvGrpSpPr>
          <p:nvPr/>
        </p:nvGrpSpPr>
        <p:grpSpPr bwMode="auto">
          <a:xfrm>
            <a:off x="9438426" y="3668713"/>
            <a:ext cx="427037" cy="177800"/>
            <a:chOff x="3855" y="1486"/>
            <a:chExt cx="241" cy="108"/>
          </a:xfrm>
        </p:grpSpPr>
        <p:sp>
          <p:nvSpPr>
            <p:cNvPr id="22705" name="Oval 407">
              <a:extLst>
                <a:ext uri="{FF2B5EF4-FFF2-40B4-BE49-F238E27FC236}">
                  <a16:creationId xmlns:a16="http://schemas.microsoft.com/office/drawing/2014/main" id="{442E3D6A-F49D-7747-9F26-1E0381904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06" name="Rectangle 410">
              <a:extLst>
                <a:ext uri="{FF2B5EF4-FFF2-40B4-BE49-F238E27FC236}">
                  <a16:creationId xmlns:a16="http://schemas.microsoft.com/office/drawing/2014/main" id="{BE9C390F-9DBF-7B49-853B-A1D4560CD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707" name="Oval 411">
              <a:extLst>
                <a:ext uri="{FF2B5EF4-FFF2-40B4-BE49-F238E27FC236}">
                  <a16:creationId xmlns:a16="http://schemas.microsoft.com/office/drawing/2014/main" id="{BCD616DA-54D9-8C49-B69E-8F635F0A1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08" name="Group 761">
              <a:extLst>
                <a:ext uri="{FF2B5EF4-FFF2-40B4-BE49-F238E27FC236}">
                  <a16:creationId xmlns:a16="http://schemas.microsoft.com/office/drawing/2014/main" id="{4A028E8D-BC84-C34A-99A0-0D4158F76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11" name="Freeform 762">
                <a:extLst>
                  <a:ext uri="{FF2B5EF4-FFF2-40B4-BE49-F238E27FC236}">
                    <a16:creationId xmlns:a16="http://schemas.microsoft.com/office/drawing/2014/main" id="{0FCAD4EA-F7FF-614F-A7D4-810D7E36D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3"/>
                <a:ext cx="309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83 w 310"/>
                  <a:gd name="T5" fmla="*/ 0 h 60"/>
                  <a:gd name="T6" fmla="*/ 301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2" name="Freeform 763">
                <a:extLst>
                  <a:ext uri="{FF2B5EF4-FFF2-40B4-BE49-F238E27FC236}">
                    <a16:creationId xmlns:a16="http://schemas.microsoft.com/office/drawing/2014/main" id="{DC1D48EA-D772-0248-B2E1-6614B32E1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1333"/>
                <a:ext cx="280" cy="60"/>
              </a:xfrm>
              <a:custGeom>
                <a:avLst/>
                <a:gdLst>
                  <a:gd name="T0" fmla="*/ 0 w 282"/>
                  <a:gd name="T1" fmla="*/ 0 h 60"/>
                  <a:gd name="T2" fmla="*/ 87 w 282"/>
                  <a:gd name="T3" fmla="*/ 0 h 60"/>
                  <a:gd name="T4" fmla="*/ 183 w 282"/>
                  <a:gd name="T5" fmla="*/ 60 h 60"/>
                  <a:gd name="T6" fmla="*/ 264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9" name="Line 764">
              <a:extLst>
                <a:ext uri="{FF2B5EF4-FFF2-40B4-BE49-F238E27FC236}">
                  <a16:creationId xmlns:a16="http://schemas.microsoft.com/office/drawing/2014/main" id="{1FF60076-07E6-1643-B303-FC71BAA39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10" name="Line 765">
              <a:extLst>
                <a:ext uri="{FF2B5EF4-FFF2-40B4-BE49-F238E27FC236}">
                  <a16:creationId xmlns:a16="http://schemas.microsoft.com/office/drawing/2014/main" id="{ED88A5AE-88DF-D242-97AE-E887E1249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4" name="Group 766">
            <a:extLst>
              <a:ext uri="{FF2B5EF4-FFF2-40B4-BE49-F238E27FC236}">
                <a16:creationId xmlns:a16="http://schemas.microsoft.com/office/drawing/2014/main" id="{CD1E2433-6D5C-8A45-B2D8-CCF1CDF44EEB}"/>
              </a:ext>
            </a:extLst>
          </p:cNvPr>
          <p:cNvGrpSpPr>
            <a:grpSpLocks/>
          </p:cNvGrpSpPr>
          <p:nvPr/>
        </p:nvGrpSpPr>
        <p:grpSpPr bwMode="auto">
          <a:xfrm>
            <a:off x="9762276" y="3916363"/>
            <a:ext cx="484187" cy="196850"/>
            <a:chOff x="3855" y="1486"/>
            <a:chExt cx="241" cy="108"/>
          </a:xfrm>
        </p:grpSpPr>
        <p:sp>
          <p:nvSpPr>
            <p:cNvPr id="22697" name="Oval 407">
              <a:extLst>
                <a:ext uri="{FF2B5EF4-FFF2-40B4-BE49-F238E27FC236}">
                  <a16:creationId xmlns:a16="http://schemas.microsoft.com/office/drawing/2014/main" id="{7888E652-AE58-7B40-A83E-67F05397E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98" name="Rectangle 410">
              <a:extLst>
                <a:ext uri="{FF2B5EF4-FFF2-40B4-BE49-F238E27FC236}">
                  <a16:creationId xmlns:a16="http://schemas.microsoft.com/office/drawing/2014/main" id="{477C1A69-7311-964F-8291-915B67526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99" name="Oval 411">
              <a:extLst>
                <a:ext uri="{FF2B5EF4-FFF2-40B4-BE49-F238E27FC236}">
                  <a16:creationId xmlns:a16="http://schemas.microsoft.com/office/drawing/2014/main" id="{7C9EE78F-B34D-A942-AF4B-A499B9E20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700" name="Group 770">
              <a:extLst>
                <a:ext uri="{FF2B5EF4-FFF2-40B4-BE49-F238E27FC236}">
                  <a16:creationId xmlns:a16="http://schemas.microsoft.com/office/drawing/2014/main" id="{D2CC7A43-00D2-EF4E-ACA1-E266F6D6AC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703" name="Freeform 771">
                <a:extLst>
                  <a:ext uri="{FF2B5EF4-FFF2-40B4-BE49-F238E27FC236}">
                    <a16:creationId xmlns:a16="http://schemas.microsoft.com/office/drawing/2014/main" id="{2D3BC1DA-04DB-AE4C-80B2-F93F017AA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7" y="1333"/>
                <a:ext cx="311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201 w 310"/>
                  <a:gd name="T5" fmla="*/ 0 h 60"/>
                  <a:gd name="T6" fmla="*/ 319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4" name="Freeform 772">
                <a:extLst>
                  <a:ext uri="{FF2B5EF4-FFF2-40B4-BE49-F238E27FC236}">
                    <a16:creationId xmlns:a16="http://schemas.microsoft.com/office/drawing/2014/main" id="{95FA7340-1181-EF40-A1D4-F4EE3539C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3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701" name="Line 773">
              <a:extLst>
                <a:ext uri="{FF2B5EF4-FFF2-40B4-BE49-F238E27FC236}">
                  <a16:creationId xmlns:a16="http://schemas.microsoft.com/office/drawing/2014/main" id="{0620A180-601E-EC4A-BCC7-2DED8B928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02" name="Line 774">
              <a:extLst>
                <a:ext uri="{FF2B5EF4-FFF2-40B4-BE49-F238E27FC236}">
                  <a16:creationId xmlns:a16="http://schemas.microsoft.com/office/drawing/2014/main" id="{2D4D327C-6D9D-804D-A071-69D2847C4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5" name="Group 775">
            <a:extLst>
              <a:ext uri="{FF2B5EF4-FFF2-40B4-BE49-F238E27FC236}">
                <a16:creationId xmlns:a16="http://schemas.microsoft.com/office/drawing/2014/main" id="{DF350AF8-3D75-C04D-A701-73047257DB58}"/>
              </a:ext>
            </a:extLst>
          </p:cNvPr>
          <p:cNvGrpSpPr>
            <a:grpSpLocks/>
          </p:cNvGrpSpPr>
          <p:nvPr/>
        </p:nvGrpSpPr>
        <p:grpSpPr bwMode="auto">
          <a:xfrm>
            <a:off x="8416076" y="3671888"/>
            <a:ext cx="382587" cy="171450"/>
            <a:chOff x="3855" y="1486"/>
            <a:chExt cx="241" cy="108"/>
          </a:xfrm>
        </p:grpSpPr>
        <p:sp>
          <p:nvSpPr>
            <p:cNvPr id="22689" name="Oval 407">
              <a:extLst>
                <a:ext uri="{FF2B5EF4-FFF2-40B4-BE49-F238E27FC236}">
                  <a16:creationId xmlns:a16="http://schemas.microsoft.com/office/drawing/2014/main" id="{F743553D-934B-7B4D-B542-57E826AC8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90" name="Rectangle 410">
              <a:extLst>
                <a:ext uri="{FF2B5EF4-FFF2-40B4-BE49-F238E27FC236}">
                  <a16:creationId xmlns:a16="http://schemas.microsoft.com/office/drawing/2014/main" id="{B02077F4-722F-0646-A843-14D4BDA3C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91" name="Oval 411">
              <a:extLst>
                <a:ext uri="{FF2B5EF4-FFF2-40B4-BE49-F238E27FC236}">
                  <a16:creationId xmlns:a16="http://schemas.microsoft.com/office/drawing/2014/main" id="{91E39F24-1D4F-244A-9C8A-465D6EC7F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692" name="Group 779">
              <a:extLst>
                <a:ext uri="{FF2B5EF4-FFF2-40B4-BE49-F238E27FC236}">
                  <a16:creationId xmlns:a16="http://schemas.microsoft.com/office/drawing/2014/main" id="{F6442F11-44B2-F54F-B5F6-650ADF2B7C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695" name="Freeform 780">
                <a:extLst>
                  <a:ext uri="{FF2B5EF4-FFF2-40B4-BE49-F238E27FC236}">
                    <a16:creationId xmlns:a16="http://schemas.microsoft.com/office/drawing/2014/main" id="{D73906EC-1B47-A842-8DE1-157F96213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6" name="Freeform 781">
                <a:extLst>
                  <a:ext uri="{FF2B5EF4-FFF2-40B4-BE49-F238E27FC236}">
                    <a16:creationId xmlns:a16="http://schemas.microsoft.com/office/drawing/2014/main" id="{ED94EAAE-050D-5243-AF88-80632A9DF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93" name="Line 782">
              <a:extLst>
                <a:ext uri="{FF2B5EF4-FFF2-40B4-BE49-F238E27FC236}">
                  <a16:creationId xmlns:a16="http://schemas.microsoft.com/office/drawing/2014/main" id="{0B3CA2EF-C42F-8F49-8986-07476F65E4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94" name="Line 783">
              <a:extLst>
                <a:ext uri="{FF2B5EF4-FFF2-40B4-BE49-F238E27FC236}">
                  <a16:creationId xmlns:a16="http://schemas.microsoft.com/office/drawing/2014/main" id="{CA9F5027-D3D0-AF44-BA48-7973EF16A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76" name="Group 784">
            <a:extLst>
              <a:ext uri="{FF2B5EF4-FFF2-40B4-BE49-F238E27FC236}">
                <a16:creationId xmlns:a16="http://schemas.microsoft.com/office/drawing/2014/main" id="{C0434D33-640E-1841-A48E-08057FE36A14}"/>
              </a:ext>
            </a:extLst>
          </p:cNvPr>
          <p:cNvGrpSpPr>
            <a:grpSpLocks/>
          </p:cNvGrpSpPr>
          <p:nvPr/>
        </p:nvGrpSpPr>
        <p:grpSpPr bwMode="auto">
          <a:xfrm>
            <a:off x="8399406" y="3170789"/>
            <a:ext cx="442912" cy="373063"/>
            <a:chOff x="313" y="1497"/>
            <a:chExt cx="1152" cy="1014"/>
          </a:xfrm>
        </p:grpSpPr>
        <p:pic>
          <p:nvPicPr>
            <p:cNvPr id="22687" name="Picture 785" descr="laptop_stylized_small">
              <a:extLst>
                <a:ext uri="{FF2B5EF4-FFF2-40B4-BE49-F238E27FC236}">
                  <a16:creationId xmlns:a16="http://schemas.microsoft.com/office/drawing/2014/main" id="{1AFE0647-4F89-4C4C-B81F-C249AA6CB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88" name="Picture 786" descr="antenna_stylized">
              <a:extLst>
                <a:ext uri="{FF2B5EF4-FFF2-40B4-BE49-F238E27FC236}">
                  <a16:creationId xmlns:a16="http://schemas.microsoft.com/office/drawing/2014/main" id="{524BF502-5742-1C4F-84BA-6B71B0BB4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77" name="Picture 788" descr="access_point_stylized_gray_small">
            <a:extLst>
              <a:ext uri="{FF2B5EF4-FFF2-40B4-BE49-F238E27FC236}">
                <a16:creationId xmlns:a16="http://schemas.microsoft.com/office/drawing/2014/main" id="{D88E43A8-9561-D548-92FC-FCB1A2EA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626" y="3563939"/>
            <a:ext cx="3825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78" name="Line 453">
            <a:extLst>
              <a:ext uri="{FF2B5EF4-FFF2-40B4-BE49-F238E27FC236}">
                <a16:creationId xmlns:a16="http://schemas.microsoft.com/office/drawing/2014/main" id="{3E0406E8-60C4-DA4A-BB19-ECAB130CD0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19400" y="4089401"/>
            <a:ext cx="227012" cy="436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579" name="Group 789">
            <a:extLst>
              <a:ext uri="{FF2B5EF4-FFF2-40B4-BE49-F238E27FC236}">
                <a16:creationId xmlns:a16="http://schemas.microsoft.com/office/drawing/2014/main" id="{2D2092F3-722B-4440-B76D-DC931660B0A2}"/>
              </a:ext>
            </a:extLst>
          </p:cNvPr>
          <p:cNvGrpSpPr>
            <a:grpSpLocks/>
          </p:cNvGrpSpPr>
          <p:nvPr/>
        </p:nvGrpSpPr>
        <p:grpSpPr bwMode="auto">
          <a:xfrm>
            <a:off x="9266976" y="4525963"/>
            <a:ext cx="617537" cy="241300"/>
            <a:chOff x="3855" y="1486"/>
            <a:chExt cx="241" cy="108"/>
          </a:xfrm>
        </p:grpSpPr>
        <p:sp>
          <p:nvSpPr>
            <p:cNvPr id="22679" name="Oval 407">
              <a:extLst>
                <a:ext uri="{FF2B5EF4-FFF2-40B4-BE49-F238E27FC236}">
                  <a16:creationId xmlns:a16="http://schemas.microsoft.com/office/drawing/2014/main" id="{EBCEC79A-015A-B147-B64D-96BCA0199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80" name="Rectangle 410">
              <a:extLst>
                <a:ext uri="{FF2B5EF4-FFF2-40B4-BE49-F238E27FC236}">
                  <a16:creationId xmlns:a16="http://schemas.microsoft.com/office/drawing/2014/main" id="{DF1E412F-234F-3E41-B0FE-6FC5F8B9A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81" name="Oval 411">
              <a:extLst>
                <a:ext uri="{FF2B5EF4-FFF2-40B4-BE49-F238E27FC236}">
                  <a16:creationId xmlns:a16="http://schemas.microsoft.com/office/drawing/2014/main" id="{088F682F-12F4-BC44-ADA0-85BFED7A7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682" name="Group 793">
              <a:extLst>
                <a:ext uri="{FF2B5EF4-FFF2-40B4-BE49-F238E27FC236}">
                  <a16:creationId xmlns:a16="http://schemas.microsoft.com/office/drawing/2014/main" id="{FBA99E10-03E5-F444-BC62-DC7A792B4F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685" name="Freeform 794">
                <a:extLst>
                  <a:ext uri="{FF2B5EF4-FFF2-40B4-BE49-F238E27FC236}">
                    <a16:creationId xmlns:a16="http://schemas.microsoft.com/office/drawing/2014/main" id="{EBCDBCE5-14D1-5C40-98E6-5A1083B17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1"/>
              </a:xfrm>
              <a:custGeom>
                <a:avLst/>
                <a:gdLst>
                  <a:gd name="T0" fmla="*/ 0 w 310"/>
                  <a:gd name="T1" fmla="*/ 69 h 60"/>
                  <a:gd name="T2" fmla="*/ 96 w 310"/>
                  <a:gd name="T3" fmla="*/ 69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6" name="Freeform 795">
                <a:extLst>
                  <a:ext uri="{FF2B5EF4-FFF2-40B4-BE49-F238E27FC236}">
                    <a16:creationId xmlns:a16="http://schemas.microsoft.com/office/drawing/2014/main" id="{66393446-3D4E-0640-8E2A-74FFD767B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1332"/>
                <a:ext cx="281" cy="61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83 w 282"/>
                  <a:gd name="T5" fmla="*/ 69 h 60"/>
                  <a:gd name="T6" fmla="*/ 273 w 282"/>
                  <a:gd name="T7" fmla="*/ 69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83" name="Line 796">
              <a:extLst>
                <a:ext uri="{FF2B5EF4-FFF2-40B4-BE49-F238E27FC236}">
                  <a16:creationId xmlns:a16="http://schemas.microsoft.com/office/drawing/2014/main" id="{703616E0-3BB7-BE48-AABE-8952B8BAC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84" name="Line 797">
              <a:extLst>
                <a:ext uri="{FF2B5EF4-FFF2-40B4-BE49-F238E27FC236}">
                  <a16:creationId xmlns:a16="http://schemas.microsoft.com/office/drawing/2014/main" id="{613D5C1E-2C68-8141-9550-E3B4E30CC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0" name="Group 798">
            <a:extLst>
              <a:ext uri="{FF2B5EF4-FFF2-40B4-BE49-F238E27FC236}">
                <a16:creationId xmlns:a16="http://schemas.microsoft.com/office/drawing/2014/main" id="{FED29F96-0632-5349-BB2F-B8CBE7C9CFFA}"/>
              </a:ext>
            </a:extLst>
          </p:cNvPr>
          <p:cNvGrpSpPr>
            <a:grpSpLocks/>
          </p:cNvGrpSpPr>
          <p:nvPr/>
        </p:nvGrpSpPr>
        <p:grpSpPr bwMode="auto">
          <a:xfrm>
            <a:off x="9921026" y="4862513"/>
            <a:ext cx="617537" cy="241300"/>
            <a:chOff x="3855" y="1486"/>
            <a:chExt cx="241" cy="108"/>
          </a:xfrm>
        </p:grpSpPr>
        <p:sp>
          <p:nvSpPr>
            <p:cNvPr id="22671" name="Oval 407">
              <a:extLst>
                <a:ext uri="{FF2B5EF4-FFF2-40B4-BE49-F238E27FC236}">
                  <a16:creationId xmlns:a16="http://schemas.microsoft.com/office/drawing/2014/main" id="{0A8E8B9B-38F1-0A4B-B8CF-C7CA90A54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72" name="Rectangle 410">
              <a:extLst>
                <a:ext uri="{FF2B5EF4-FFF2-40B4-BE49-F238E27FC236}">
                  <a16:creationId xmlns:a16="http://schemas.microsoft.com/office/drawing/2014/main" id="{064DA17B-71EB-0749-92AC-3A393FECC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73" name="Oval 411">
              <a:extLst>
                <a:ext uri="{FF2B5EF4-FFF2-40B4-BE49-F238E27FC236}">
                  <a16:creationId xmlns:a16="http://schemas.microsoft.com/office/drawing/2014/main" id="{FD37424A-EF60-0544-AFAF-CFC6B530A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674" name="Group 802">
              <a:extLst>
                <a:ext uri="{FF2B5EF4-FFF2-40B4-BE49-F238E27FC236}">
                  <a16:creationId xmlns:a16="http://schemas.microsoft.com/office/drawing/2014/main" id="{E98D23EA-D48E-FC4D-A9BD-92B5B797B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677" name="Freeform 803">
                <a:extLst>
                  <a:ext uri="{FF2B5EF4-FFF2-40B4-BE49-F238E27FC236}">
                    <a16:creationId xmlns:a16="http://schemas.microsoft.com/office/drawing/2014/main" id="{A68D50F0-2A05-5149-A839-6CF12E969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1"/>
              </a:xfrm>
              <a:custGeom>
                <a:avLst/>
                <a:gdLst>
                  <a:gd name="T0" fmla="*/ 0 w 310"/>
                  <a:gd name="T1" fmla="*/ 69 h 60"/>
                  <a:gd name="T2" fmla="*/ 96 w 310"/>
                  <a:gd name="T3" fmla="*/ 69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8" name="Freeform 804">
                <a:extLst>
                  <a:ext uri="{FF2B5EF4-FFF2-40B4-BE49-F238E27FC236}">
                    <a16:creationId xmlns:a16="http://schemas.microsoft.com/office/drawing/2014/main" id="{47A20B60-F7B9-AE4E-8349-625088D16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1332"/>
                <a:ext cx="281" cy="61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83 w 282"/>
                  <a:gd name="T5" fmla="*/ 69 h 60"/>
                  <a:gd name="T6" fmla="*/ 273 w 282"/>
                  <a:gd name="T7" fmla="*/ 69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75" name="Line 805">
              <a:extLst>
                <a:ext uri="{FF2B5EF4-FFF2-40B4-BE49-F238E27FC236}">
                  <a16:creationId xmlns:a16="http://schemas.microsoft.com/office/drawing/2014/main" id="{6FDFA937-0756-8141-BFE6-8F06A7636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76" name="Line 806">
              <a:extLst>
                <a:ext uri="{FF2B5EF4-FFF2-40B4-BE49-F238E27FC236}">
                  <a16:creationId xmlns:a16="http://schemas.microsoft.com/office/drawing/2014/main" id="{9A4FCA4E-A93E-AE49-8731-1B96D32AE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1" name="Group 807">
            <a:extLst>
              <a:ext uri="{FF2B5EF4-FFF2-40B4-BE49-F238E27FC236}">
                <a16:creationId xmlns:a16="http://schemas.microsoft.com/office/drawing/2014/main" id="{FAAE53A8-E777-EF4F-9F02-165949A61466}"/>
              </a:ext>
            </a:extLst>
          </p:cNvPr>
          <p:cNvGrpSpPr>
            <a:grpSpLocks/>
          </p:cNvGrpSpPr>
          <p:nvPr/>
        </p:nvGrpSpPr>
        <p:grpSpPr bwMode="auto">
          <a:xfrm>
            <a:off x="8625626" y="4875213"/>
            <a:ext cx="617537" cy="241300"/>
            <a:chOff x="3855" y="1486"/>
            <a:chExt cx="241" cy="108"/>
          </a:xfrm>
        </p:grpSpPr>
        <p:sp>
          <p:nvSpPr>
            <p:cNvPr id="22663" name="Oval 407">
              <a:extLst>
                <a:ext uri="{FF2B5EF4-FFF2-40B4-BE49-F238E27FC236}">
                  <a16:creationId xmlns:a16="http://schemas.microsoft.com/office/drawing/2014/main" id="{809D3B60-126A-F942-9FB6-6E845BC20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533"/>
              <a:ext cx="240" cy="6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64" name="Rectangle 410">
              <a:extLst>
                <a:ext uri="{FF2B5EF4-FFF2-40B4-BE49-F238E27FC236}">
                  <a16:creationId xmlns:a16="http://schemas.microsoft.com/office/drawing/2014/main" id="{77F3D2B7-BAF3-1946-A778-8C122CDB0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27"/>
              <a:ext cx="241" cy="3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665" name="Oval 411">
              <a:extLst>
                <a:ext uri="{FF2B5EF4-FFF2-40B4-BE49-F238E27FC236}">
                  <a16:creationId xmlns:a16="http://schemas.microsoft.com/office/drawing/2014/main" id="{4E775E8A-14E7-3845-82C0-A46A72BE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486"/>
              <a:ext cx="240" cy="71"/>
            </a:xfrm>
            <a:prstGeom prst="ellipse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2666" name="Group 811">
              <a:extLst>
                <a:ext uri="{FF2B5EF4-FFF2-40B4-BE49-F238E27FC236}">
                  <a16:creationId xmlns:a16="http://schemas.microsoft.com/office/drawing/2014/main" id="{8C013667-6224-5740-916E-6DFE141941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5" y="1504"/>
              <a:ext cx="134" cy="33"/>
              <a:chOff x="2468" y="1332"/>
              <a:chExt cx="310" cy="60"/>
            </a:xfrm>
          </p:grpSpPr>
          <p:sp>
            <p:nvSpPr>
              <p:cNvPr id="22669" name="Freeform 812">
                <a:extLst>
                  <a:ext uri="{FF2B5EF4-FFF2-40B4-BE49-F238E27FC236}">
                    <a16:creationId xmlns:a16="http://schemas.microsoft.com/office/drawing/2014/main" id="{3080479F-18B5-6540-A2E2-FDB2132168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1"/>
              </a:xfrm>
              <a:custGeom>
                <a:avLst/>
                <a:gdLst>
                  <a:gd name="T0" fmla="*/ 0 w 310"/>
                  <a:gd name="T1" fmla="*/ 69 h 60"/>
                  <a:gd name="T2" fmla="*/ 96 w 310"/>
                  <a:gd name="T3" fmla="*/ 69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0" name="Freeform 813">
                <a:extLst>
                  <a:ext uri="{FF2B5EF4-FFF2-40B4-BE49-F238E27FC236}">
                    <a16:creationId xmlns:a16="http://schemas.microsoft.com/office/drawing/2014/main" id="{53B949F9-6D4C-5545-AF29-F0C2A23BC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" y="1332"/>
                <a:ext cx="281" cy="61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83 w 282"/>
                  <a:gd name="T5" fmla="*/ 69 h 60"/>
                  <a:gd name="T6" fmla="*/ 273 w 282"/>
                  <a:gd name="T7" fmla="*/ 69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67" name="Line 814">
              <a:extLst>
                <a:ext uri="{FF2B5EF4-FFF2-40B4-BE49-F238E27FC236}">
                  <a16:creationId xmlns:a16="http://schemas.microsoft.com/office/drawing/2014/main" id="{1CD4AEFC-7053-FB4E-89FB-0EAD9C9A0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1520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68" name="Line 815">
              <a:extLst>
                <a:ext uri="{FF2B5EF4-FFF2-40B4-BE49-F238E27FC236}">
                  <a16:creationId xmlns:a16="http://schemas.microsoft.com/office/drawing/2014/main" id="{EF6F65FB-B6C4-484E-81FD-E6378AA2A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1521"/>
              <a:ext cx="0" cy="47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82" name="Group 830">
            <a:extLst>
              <a:ext uri="{FF2B5EF4-FFF2-40B4-BE49-F238E27FC236}">
                <a16:creationId xmlns:a16="http://schemas.microsoft.com/office/drawing/2014/main" id="{D93FC210-B628-354B-A1D9-BBA3C69F3CE4}"/>
              </a:ext>
            </a:extLst>
          </p:cNvPr>
          <p:cNvGrpSpPr>
            <a:grpSpLocks/>
          </p:cNvGrpSpPr>
          <p:nvPr/>
        </p:nvGrpSpPr>
        <p:grpSpPr bwMode="auto">
          <a:xfrm>
            <a:off x="9446363" y="5100638"/>
            <a:ext cx="481013" cy="317500"/>
            <a:chOff x="5072" y="3611"/>
            <a:chExt cx="459" cy="380"/>
          </a:xfrm>
        </p:grpSpPr>
        <p:grpSp>
          <p:nvGrpSpPr>
            <p:cNvPr id="22649" name="Group 816">
              <a:extLst>
                <a:ext uri="{FF2B5EF4-FFF2-40B4-BE49-F238E27FC236}">
                  <a16:creationId xmlns:a16="http://schemas.microsoft.com/office/drawing/2014/main" id="{8AA87C16-3619-4247-8E54-5DA471AE8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22651" name="Freeform 817">
                <a:extLst>
                  <a:ext uri="{FF2B5EF4-FFF2-40B4-BE49-F238E27FC236}">
                    <a16:creationId xmlns:a16="http://schemas.microsoft.com/office/drawing/2014/main" id="{8BF74F0B-4C5C-774D-BED9-C36514B94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2" name="Freeform 818">
                <a:extLst>
                  <a:ext uri="{FF2B5EF4-FFF2-40B4-BE49-F238E27FC236}">
                    <a16:creationId xmlns:a16="http://schemas.microsoft.com/office/drawing/2014/main" id="{7657C192-1223-D041-A106-8277884C7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3" name="Freeform 819">
                <a:extLst>
                  <a:ext uri="{FF2B5EF4-FFF2-40B4-BE49-F238E27FC236}">
                    <a16:creationId xmlns:a16="http://schemas.microsoft.com/office/drawing/2014/main" id="{986E2A73-58F8-1C43-B172-A30DD7B94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4" name="Freeform 820">
                <a:extLst>
                  <a:ext uri="{FF2B5EF4-FFF2-40B4-BE49-F238E27FC236}">
                    <a16:creationId xmlns:a16="http://schemas.microsoft.com/office/drawing/2014/main" id="{0383A4C3-E8E0-E548-A697-0EF74BCED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5" name="Freeform 821">
                <a:extLst>
                  <a:ext uri="{FF2B5EF4-FFF2-40B4-BE49-F238E27FC236}">
                    <a16:creationId xmlns:a16="http://schemas.microsoft.com/office/drawing/2014/main" id="{DD7DD1CA-833D-084D-89F9-E76F33255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6" name="Freeform 822">
                <a:extLst>
                  <a:ext uri="{FF2B5EF4-FFF2-40B4-BE49-F238E27FC236}">
                    <a16:creationId xmlns:a16="http://schemas.microsoft.com/office/drawing/2014/main" id="{3B7E3B14-B966-4E43-9823-DA6F39343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7" name="Freeform 823">
                <a:extLst>
                  <a:ext uri="{FF2B5EF4-FFF2-40B4-BE49-F238E27FC236}">
                    <a16:creationId xmlns:a16="http://schemas.microsoft.com/office/drawing/2014/main" id="{6231417F-BE59-7E4F-AF9D-AEE177DB4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8" name="Freeform 824">
                <a:extLst>
                  <a:ext uri="{FF2B5EF4-FFF2-40B4-BE49-F238E27FC236}">
                    <a16:creationId xmlns:a16="http://schemas.microsoft.com/office/drawing/2014/main" id="{E179443E-77C9-4F4B-B9B1-E98FBDD32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9" name="Freeform 825">
                <a:extLst>
                  <a:ext uri="{FF2B5EF4-FFF2-40B4-BE49-F238E27FC236}">
                    <a16:creationId xmlns:a16="http://schemas.microsoft.com/office/drawing/2014/main" id="{ED910CCE-F24C-BD42-94B4-1D04FC73D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0" name="Freeform 826">
                <a:extLst>
                  <a:ext uri="{FF2B5EF4-FFF2-40B4-BE49-F238E27FC236}">
                    <a16:creationId xmlns:a16="http://schemas.microsoft.com/office/drawing/2014/main" id="{51AC1E47-A22F-074F-BB10-B7389C3AC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1" name="Freeform 827">
                <a:extLst>
                  <a:ext uri="{FF2B5EF4-FFF2-40B4-BE49-F238E27FC236}">
                    <a16:creationId xmlns:a16="http://schemas.microsoft.com/office/drawing/2014/main" id="{86948664-6065-324B-8429-524512ED2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2" name="Freeform 828">
                <a:extLst>
                  <a:ext uri="{FF2B5EF4-FFF2-40B4-BE49-F238E27FC236}">
                    <a16:creationId xmlns:a16="http://schemas.microsoft.com/office/drawing/2014/main" id="{2E5063AB-943C-E44A-987F-FE5472714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2650" name="Picture 829" descr="access_point_stylized_gray_small">
              <a:extLst>
                <a:ext uri="{FF2B5EF4-FFF2-40B4-BE49-F238E27FC236}">
                  <a16:creationId xmlns:a16="http://schemas.microsoft.com/office/drawing/2014/main" id="{CB5C2A8A-B830-9245-B881-0393F87D7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83" name="Group 831">
            <a:extLst>
              <a:ext uri="{FF2B5EF4-FFF2-40B4-BE49-F238E27FC236}">
                <a16:creationId xmlns:a16="http://schemas.microsoft.com/office/drawing/2014/main" id="{7548F736-53A3-7D47-8884-BA0E8E8FA742}"/>
              </a:ext>
            </a:extLst>
          </p:cNvPr>
          <p:cNvGrpSpPr>
            <a:grpSpLocks/>
          </p:cNvGrpSpPr>
          <p:nvPr/>
        </p:nvGrpSpPr>
        <p:grpSpPr bwMode="auto">
          <a:xfrm>
            <a:off x="9276500" y="5432425"/>
            <a:ext cx="457200" cy="400050"/>
            <a:chOff x="313" y="1497"/>
            <a:chExt cx="1152" cy="1014"/>
          </a:xfrm>
        </p:grpSpPr>
        <p:pic>
          <p:nvPicPr>
            <p:cNvPr id="22647" name="Picture 832" descr="laptop_stylized_small">
              <a:extLst>
                <a:ext uri="{FF2B5EF4-FFF2-40B4-BE49-F238E27FC236}">
                  <a16:creationId xmlns:a16="http://schemas.microsoft.com/office/drawing/2014/main" id="{B1B684C9-CED3-C74E-A7FE-E7FBB253B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48" name="Picture 833" descr="antenna_stylized">
              <a:extLst>
                <a:ext uri="{FF2B5EF4-FFF2-40B4-BE49-F238E27FC236}">
                  <a16:creationId xmlns:a16="http://schemas.microsoft.com/office/drawing/2014/main" id="{99597F04-9963-E148-97C2-59542ECC9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84" name="Group 834">
            <a:extLst>
              <a:ext uri="{FF2B5EF4-FFF2-40B4-BE49-F238E27FC236}">
                <a16:creationId xmlns:a16="http://schemas.microsoft.com/office/drawing/2014/main" id="{4485FC64-955E-A749-A2EA-AEC7D95384E3}"/>
              </a:ext>
            </a:extLst>
          </p:cNvPr>
          <p:cNvGrpSpPr>
            <a:grpSpLocks/>
          </p:cNvGrpSpPr>
          <p:nvPr/>
        </p:nvGrpSpPr>
        <p:grpSpPr bwMode="auto">
          <a:xfrm>
            <a:off x="9500337" y="5500689"/>
            <a:ext cx="577850" cy="530225"/>
            <a:chOff x="313" y="1497"/>
            <a:chExt cx="1152" cy="1014"/>
          </a:xfrm>
        </p:grpSpPr>
        <p:pic>
          <p:nvPicPr>
            <p:cNvPr id="22645" name="Picture 835" descr="laptop_stylized_small">
              <a:extLst>
                <a:ext uri="{FF2B5EF4-FFF2-40B4-BE49-F238E27FC236}">
                  <a16:creationId xmlns:a16="http://schemas.microsoft.com/office/drawing/2014/main" id="{FAB5410F-E292-7B44-899A-E5FF1F4C7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46" name="Picture 836" descr="antenna_stylized">
              <a:extLst>
                <a:ext uri="{FF2B5EF4-FFF2-40B4-BE49-F238E27FC236}">
                  <a16:creationId xmlns:a16="http://schemas.microsoft.com/office/drawing/2014/main" id="{90966614-6E29-DB46-834F-899296357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85" name="Group 842">
            <a:extLst>
              <a:ext uri="{FF2B5EF4-FFF2-40B4-BE49-F238E27FC236}">
                <a16:creationId xmlns:a16="http://schemas.microsoft.com/office/drawing/2014/main" id="{744728F8-7C17-3C46-B67B-3303B8F2BFC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36638" y="4421188"/>
            <a:ext cx="688975" cy="544512"/>
            <a:chOff x="2839" y="3501"/>
            <a:chExt cx="755" cy="803"/>
          </a:xfrm>
        </p:grpSpPr>
        <p:pic>
          <p:nvPicPr>
            <p:cNvPr id="22643" name="Picture 840" descr="desktop_computer_stylized_medium">
              <a:extLst>
                <a:ext uri="{FF2B5EF4-FFF2-40B4-BE49-F238E27FC236}">
                  <a16:creationId xmlns:a16="http://schemas.microsoft.com/office/drawing/2014/main" id="{3338A141-EEAC-B642-BD2D-118947748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644" name="Freeform 841">
              <a:extLst>
                <a:ext uri="{FF2B5EF4-FFF2-40B4-BE49-F238E27FC236}">
                  <a16:creationId xmlns:a16="http://schemas.microsoft.com/office/drawing/2014/main" id="{E721703A-BC42-5348-A577-6A4F26A0B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7" cy="368"/>
            </a:xfrm>
            <a:custGeom>
              <a:avLst/>
              <a:gdLst>
                <a:gd name="T0" fmla="*/ 0 w 356"/>
                <a:gd name="T1" fmla="*/ 0 h 368"/>
                <a:gd name="T2" fmla="*/ 309 w 356"/>
                <a:gd name="T3" fmla="*/ 14 h 368"/>
                <a:gd name="T4" fmla="*/ 365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586" name="Group 844">
            <a:extLst>
              <a:ext uri="{FF2B5EF4-FFF2-40B4-BE49-F238E27FC236}">
                <a16:creationId xmlns:a16="http://schemas.microsoft.com/office/drawing/2014/main" id="{F47EB5A5-549B-F345-A179-7BA26135713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87401" y="4910138"/>
            <a:ext cx="688975" cy="544512"/>
            <a:chOff x="2839" y="3501"/>
            <a:chExt cx="755" cy="803"/>
          </a:xfrm>
        </p:grpSpPr>
        <p:pic>
          <p:nvPicPr>
            <p:cNvPr id="22641" name="Picture 845" descr="desktop_computer_stylized_medium">
              <a:extLst>
                <a:ext uri="{FF2B5EF4-FFF2-40B4-BE49-F238E27FC236}">
                  <a16:creationId xmlns:a16="http://schemas.microsoft.com/office/drawing/2014/main" id="{A912E7D6-B51C-8C43-9020-3CC6BEDB8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642" name="Freeform 846">
              <a:extLst>
                <a:ext uri="{FF2B5EF4-FFF2-40B4-BE49-F238E27FC236}">
                  <a16:creationId xmlns:a16="http://schemas.microsoft.com/office/drawing/2014/main" id="{C5E6119B-A863-434B-906C-9A59996BF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7" cy="368"/>
            </a:xfrm>
            <a:custGeom>
              <a:avLst/>
              <a:gdLst>
                <a:gd name="T0" fmla="*/ 0 w 356"/>
                <a:gd name="T1" fmla="*/ 0 h 368"/>
                <a:gd name="T2" fmla="*/ 309 w 356"/>
                <a:gd name="T3" fmla="*/ 14 h 368"/>
                <a:gd name="T4" fmla="*/ 365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587" name="Group 847">
            <a:extLst>
              <a:ext uri="{FF2B5EF4-FFF2-40B4-BE49-F238E27FC236}">
                <a16:creationId xmlns:a16="http://schemas.microsoft.com/office/drawing/2014/main" id="{81CF35A8-6BCC-FF49-9EBB-0EA1B960E99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30313" y="5265737"/>
            <a:ext cx="688975" cy="544513"/>
            <a:chOff x="2839" y="3501"/>
            <a:chExt cx="755" cy="803"/>
          </a:xfrm>
        </p:grpSpPr>
        <p:pic>
          <p:nvPicPr>
            <p:cNvPr id="22639" name="Picture 848" descr="desktop_computer_stylized_medium">
              <a:extLst>
                <a:ext uri="{FF2B5EF4-FFF2-40B4-BE49-F238E27FC236}">
                  <a16:creationId xmlns:a16="http://schemas.microsoft.com/office/drawing/2014/main" id="{EB869BB6-D566-2645-9213-6F6317110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640" name="Freeform 849">
              <a:extLst>
                <a:ext uri="{FF2B5EF4-FFF2-40B4-BE49-F238E27FC236}">
                  <a16:creationId xmlns:a16="http://schemas.microsoft.com/office/drawing/2014/main" id="{AACE05B8-4A40-714D-AA4E-F82A40051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7" cy="368"/>
            </a:xfrm>
            <a:custGeom>
              <a:avLst/>
              <a:gdLst>
                <a:gd name="T0" fmla="*/ 0 w 356"/>
                <a:gd name="T1" fmla="*/ 0 h 368"/>
                <a:gd name="T2" fmla="*/ 309 w 356"/>
                <a:gd name="T3" fmla="*/ 14 h 368"/>
                <a:gd name="T4" fmla="*/ 365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588" name="Group 850">
            <a:extLst>
              <a:ext uri="{FF2B5EF4-FFF2-40B4-BE49-F238E27FC236}">
                <a16:creationId xmlns:a16="http://schemas.microsoft.com/office/drawing/2014/main" id="{2AA1CCCA-F0BA-454F-8566-34FD2851A4C9}"/>
              </a:ext>
            </a:extLst>
          </p:cNvPr>
          <p:cNvGrpSpPr>
            <a:grpSpLocks/>
          </p:cNvGrpSpPr>
          <p:nvPr/>
        </p:nvGrpSpPr>
        <p:grpSpPr bwMode="auto">
          <a:xfrm>
            <a:off x="8736751" y="5224463"/>
            <a:ext cx="688975" cy="544512"/>
            <a:chOff x="2839" y="3501"/>
            <a:chExt cx="755" cy="803"/>
          </a:xfrm>
        </p:grpSpPr>
        <p:pic>
          <p:nvPicPr>
            <p:cNvPr id="22637" name="Picture 851" descr="desktop_computer_stylized_medium">
              <a:extLst>
                <a:ext uri="{FF2B5EF4-FFF2-40B4-BE49-F238E27FC236}">
                  <a16:creationId xmlns:a16="http://schemas.microsoft.com/office/drawing/2014/main" id="{3D137715-2351-C149-A004-7E18772DC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638" name="Freeform 852">
              <a:extLst>
                <a:ext uri="{FF2B5EF4-FFF2-40B4-BE49-F238E27FC236}">
                  <a16:creationId xmlns:a16="http://schemas.microsoft.com/office/drawing/2014/main" id="{E8C153C6-F7AA-4840-9CEE-234571DB2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7" cy="368"/>
            </a:xfrm>
            <a:custGeom>
              <a:avLst/>
              <a:gdLst>
                <a:gd name="T0" fmla="*/ 0 w 356"/>
                <a:gd name="T1" fmla="*/ 0 h 368"/>
                <a:gd name="T2" fmla="*/ 309 w 356"/>
                <a:gd name="T3" fmla="*/ 14 h 368"/>
                <a:gd name="T4" fmla="*/ 365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2589" name="Picture 853" descr="server_stylized_small">
            <a:extLst>
              <a:ext uri="{FF2B5EF4-FFF2-40B4-BE49-F238E27FC236}">
                <a16:creationId xmlns:a16="http://schemas.microsoft.com/office/drawing/2014/main" id="{58463645-54E4-034C-9492-22EF9B7EF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63" y="4941888"/>
            <a:ext cx="2635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0" name="Picture 854" descr="server_stylized_small">
            <a:extLst>
              <a:ext uri="{FF2B5EF4-FFF2-40B4-BE49-F238E27FC236}">
                <a16:creationId xmlns:a16="http://schemas.microsoft.com/office/drawing/2014/main" id="{BE08142C-A80C-584C-A8B2-15B694A99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887" y="5278439"/>
            <a:ext cx="31115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91" name="Group 669">
            <a:extLst>
              <a:ext uri="{FF2B5EF4-FFF2-40B4-BE49-F238E27FC236}">
                <a16:creationId xmlns:a16="http://schemas.microsoft.com/office/drawing/2014/main" id="{6F0AE2F1-E631-E34F-AAD5-34CF5E0F098E}"/>
              </a:ext>
            </a:extLst>
          </p:cNvPr>
          <p:cNvGrpSpPr>
            <a:grpSpLocks/>
          </p:cNvGrpSpPr>
          <p:nvPr/>
        </p:nvGrpSpPr>
        <p:grpSpPr bwMode="auto">
          <a:xfrm>
            <a:off x="10470301" y="4454526"/>
            <a:ext cx="1057275" cy="957263"/>
            <a:chOff x="-153" y="1680"/>
            <a:chExt cx="666" cy="603"/>
          </a:xfrm>
        </p:grpSpPr>
        <p:grpSp>
          <p:nvGrpSpPr>
            <p:cNvPr id="22628" name="Group 670">
              <a:extLst>
                <a:ext uri="{FF2B5EF4-FFF2-40B4-BE49-F238E27FC236}">
                  <a16:creationId xmlns:a16="http://schemas.microsoft.com/office/drawing/2014/main" id="{D897880F-3322-2140-8D37-AA4CB25553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22630" name="Rectangle 671">
                <a:extLst>
                  <a:ext uri="{FF2B5EF4-FFF2-40B4-BE49-F238E27FC236}">
                    <a16:creationId xmlns:a16="http://schemas.microsoft.com/office/drawing/2014/main" id="{6F73EFC2-3DC8-7D42-9B64-7FD6C3DAC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22631" name="Rectangle 672">
                <a:extLst>
                  <a:ext uri="{FF2B5EF4-FFF2-40B4-BE49-F238E27FC236}">
                    <a16:creationId xmlns:a16="http://schemas.microsoft.com/office/drawing/2014/main" id="{ED33B011-A36F-ED4D-A575-4745E9064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22632" name="Rectangle 673">
                <a:extLst>
                  <a:ext uri="{FF2B5EF4-FFF2-40B4-BE49-F238E27FC236}">
                    <a16:creationId xmlns:a16="http://schemas.microsoft.com/office/drawing/2014/main" id="{B72A0550-2D34-1C41-8057-0371B5CB8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22633" name="Text Box 674">
                <a:extLst>
                  <a:ext uri="{FF2B5EF4-FFF2-40B4-BE49-F238E27FC236}">
                    <a16:creationId xmlns:a16="http://schemas.microsoft.com/office/drawing/2014/main" id="{9A7B0ED5-E770-144A-A350-14108FCC45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2634" name="Line 675">
                <a:extLst>
                  <a:ext uri="{FF2B5EF4-FFF2-40B4-BE49-F238E27FC236}">
                    <a16:creationId xmlns:a16="http://schemas.microsoft.com/office/drawing/2014/main" id="{BE17D35F-EDF7-9048-A51B-6BA0AC936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35" name="Line 676">
                <a:extLst>
                  <a:ext uri="{FF2B5EF4-FFF2-40B4-BE49-F238E27FC236}">
                    <a16:creationId xmlns:a16="http://schemas.microsoft.com/office/drawing/2014/main" id="{6298E0C8-EF7F-A540-A511-6E741BBA7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36" name="Line 677">
                <a:extLst>
                  <a:ext uri="{FF2B5EF4-FFF2-40B4-BE49-F238E27FC236}">
                    <a16:creationId xmlns:a16="http://schemas.microsoft.com/office/drawing/2014/main" id="{CB5FC061-5348-844D-9317-4DB0F34F9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629" name="Freeform 678">
              <a:extLst>
                <a:ext uri="{FF2B5EF4-FFF2-40B4-BE49-F238E27FC236}">
                  <a16:creationId xmlns:a16="http://schemas.microsoft.com/office/drawing/2014/main" id="{A29F7630-5B59-6540-87DE-7E9853B24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92" name="Group 298">
            <a:extLst>
              <a:ext uri="{FF2B5EF4-FFF2-40B4-BE49-F238E27FC236}">
                <a16:creationId xmlns:a16="http://schemas.microsoft.com/office/drawing/2014/main" id="{29283583-8C4B-974F-B966-A55AC478E09D}"/>
              </a:ext>
            </a:extLst>
          </p:cNvPr>
          <p:cNvGrpSpPr>
            <a:grpSpLocks/>
          </p:cNvGrpSpPr>
          <p:nvPr/>
        </p:nvGrpSpPr>
        <p:grpSpPr bwMode="auto">
          <a:xfrm rot="2937887">
            <a:off x="8003326" y="3022601"/>
            <a:ext cx="3781425" cy="434975"/>
            <a:chOff x="2937" y="3579"/>
            <a:chExt cx="2382" cy="274"/>
          </a:xfrm>
        </p:grpSpPr>
        <p:sp>
          <p:nvSpPr>
            <p:cNvPr id="22624" name="Rectangle 295">
              <a:extLst>
                <a:ext uri="{FF2B5EF4-FFF2-40B4-BE49-F238E27FC236}">
                  <a16:creationId xmlns:a16="http://schemas.microsoft.com/office/drawing/2014/main" id="{5B9A94BD-6E59-7B44-A861-3046DCD34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" y="3630"/>
              <a:ext cx="1920" cy="1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22625" name="Text Box 293">
              <a:extLst>
                <a:ext uri="{FF2B5EF4-FFF2-40B4-BE49-F238E27FC236}">
                  <a16:creationId xmlns:a16="http://schemas.microsoft.com/office/drawing/2014/main" id="{68128EF8-882E-EF4C-ABDF-EB5ECC498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4" y="3612"/>
              <a:ext cx="1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bg1"/>
                  </a:solidFill>
                  <a:latin typeface="Tahoma" panose="020B0604030504040204" pitchFamily="34" charset="0"/>
                </a:rPr>
                <a:t>logical end-end transport</a:t>
              </a:r>
              <a:endParaRPr lang="en-US" altLang="en-US" sz="1600">
                <a:latin typeface="Tahoma" panose="020B0604030504040204" pitchFamily="34" charset="0"/>
              </a:endParaRPr>
            </a:p>
          </p:txBody>
        </p:sp>
        <p:sp>
          <p:nvSpPr>
            <p:cNvPr id="22626" name="Freeform 296">
              <a:extLst>
                <a:ext uri="{FF2B5EF4-FFF2-40B4-BE49-F238E27FC236}">
                  <a16:creationId xmlns:a16="http://schemas.microsoft.com/office/drawing/2014/main" id="{6F87245E-61C0-2844-B91D-ED07656D3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57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27" name="Freeform 297">
              <a:extLst>
                <a:ext uri="{FF2B5EF4-FFF2-40B4-BE49-F238E27FC236}">
                  <a16:creationId xmlns:a16="http://schemas.microsoft.com/office/drawing/2014/main" id="{FD963307-5CD7-6947-A47F-B56D13738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36" y="3589"/>
              <a:ext cx="282" cy="264"/>
            </a:xfrm>
            <a:custGeom>
              <a:avLst/>
              <a:gdLst>
                <a:gd name="T0" fmla="*/ 282 w 282"/>
                <a:gd name="T1" fmla="*/ 0 h 264"/>
                <a:gd name="T2" fmla="*/ 282 w 282"/>
                <a:gd name="T3" fmla="*/ 264 h 264"/>
                <a:gd name="T4" fmla="*/ 0 w 282"/>
                <a:gd name="T5" fmla="*/ 129 h 264"/>
                <a:gd name="T6" fmla="*/ 282 w 282"/>
                <a:gd name="T7" fmla="*/ 0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593" name="Picture 875" descr="car_icon_small">
            <a:extLst>
              <a:ext uri="{FF2B5EF4-FFF2-40B4-BE49-F238E27FC236}">
                <a16:creationId xmlns:a16="http://schemas.microsoft.com/office/drawing/2014/main" id="{18C97B4F-6DBB-134B-AEF8-F6F8E1D84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863" y="1628776"/>
            <a:ext cx="9175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94" name="Group 876">
            <a:extLst>
              <a:ext uri="{FF2B5EF4-FFF2-40B4-BE49-F238E27FC236}">
                <a16:creationId xmlns:a16="http://schemas.microsoft.com/office/drawing/2014/main" id="{14139BEF-C152-8740-A640-9AFF2B6396D9}"/>
              </a:ext>
            </a:extLst>
          </p:cNvPr>
          <p:cNvGrpSpPr>
            <a:grpSpLocks/>
          </p:cNvGrpSpPr>
          <p:nvPr/>
        </p:nvGrpSpPr>
        <p:grpSpPr bwMode="auto">
          <a:xfrm>
            <a:off x="8336701" y="1831976"/>
            <a:ext cx="479425" cy="601663"/>
            <a:chOff x="1653" y="3023"/>
            <a:chExt cx="622" cy="911"/>
          </a:xfrm>
        </p:grpSpPr>
        <p:sp>
          <p:nvSpPr>
            <p:cNvPr id="22607" name="Line 270">
              <a:extLst>
                <a:ext uri="{FF2B5EF4-FFF2-40B4-BE49-F238E27FC236}">
                  <a16:creationId xmlns:a16="http://schemas.microsoft.com/office/drawing/2014/main" id="{2E8A72AD-AF7D-084D-A881-492F7A7D9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08" name="Line 271">
              <a:extLst>
                <a:ext uri="{FF2B5EF4-FFF2-40B4-BE49-F238E27FC236}">
                  <a16:creationId xmlns:a16="http://schemas.microsoft.com/office/drawing/2014/main" id="{9985FA88-4D5E-D748-AC26-20C60242C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09" name="Line 272">
              <a:extLst>
                <a:ext uri="{FF2B5EF4-FFF2-40B4-BE49-F238E27FC236}">
                  <a16:creationId xmlns:a16="http://schemas.microsoft.com/office/drawing/2014/main" id="{0AA55F08-5324-AE44-AFE5-864AE47A5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0" name="Line 273">
              <a:extLst>
                <a:ext uri="{FF2B5EF4-FFF2-40B4-BE49-F238E27FC236}">
                  <a16:creationId xmlns:a16="http://schemas.microsoft.com/office/drawing/2014/main" id="{692F2384-DA22-DF4E-8576-4B96A450F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1" name="Line 274">
              <a:extLst>
                <a:ext uri="{FF2B5EF4-FFF2-40B4-BE49-F238E27FC236}">
                  <a16:creationId xmlns:a16="http://schemas.microsoft.com/office/drawing/2014/main" id="{757A575B-9F5D-7145-B8BC-E85BC3CD2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2" name="Line 275">
              <a:extLst>
                <a:ext uri="{FF2B5EF4-FFF2-40B4-BE49-F238E27FC236}">
                  <a16:creationId xmlns:a16="http://schemas.microsoft.com/office/drawing/2014/main" id="{EBDF5958-DBBF-2B43-B3D3-DB31E33675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3" name="Line 276">
              <a:extLst>
                <a:ext uri="{FF2B5EF4-FFF2-40B4-BE49-F238E27FC236}">
                  <a16:creationId xmlns:a16="http://schemas.microsoft.com/office/drawing/2014/main" id="{9F861098-BB04-F64B-8328-2B673A7B2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4" name="Line 277">
              <a:extLst>
                <a:ext uri="{FF2B5EF4-FFF2-40B4-BE49-F238E27FC236}">
                  <a16:creationId xmlns:a16="http://schemas.microsoft.com/office/drawing/2014/main" id="{B804FF7E-D44A-424F-9ABB-8E896F32A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5" name="Line 278">
              <a:extLst>
                <a:ext uri="{FF2B5EF4-FFF2-40B4-BE49-F238E27FC236}">
                  <a16:creationId xmlns:a16="http://schemas.microsoft.com/office/drawing/2014/main" id="{1004596A-3EBC-B34C-A3FF-1D177E7F3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6" name="Line 279">
              <a:extLst>
                <a:ext uri="{FF2B5EF4-FFF2-40B4-BE49-F238E27FC236}">
                  <a16:creationId xmlns:a16="http://schemas.microsoft.com/office/drawing/2014/main" id="{E8094237-1AC6-0049-BA87-2D55B5FE6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7" name="Line 280">
              <a:extLst>
                <a:ext uri="{FF2B5EF4-FFF2-40B4-BE49-F238E27FC236}">
                  <a16:creationId xmlns:a16="http://schemas.microsoft.com/office/drawing/2014/main" id="{11805E58-1985-F941-B3C7-6E48AECDF4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8" name="Line 281">
              <a:extLst>
                <a:ext uri="{FF2B5EF4-FFF2-40B4-BE49-F238E27FC236}">
                  <a16:creationId xmlns:a16="http://schemas.microsoft.com/office/drawing/2014/main" id="{953189DE-9BB7-0449-BCB8-86FEFB938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19" name="Line 282">
              <a:extLst>
                <a:ext uri="{FF2B5EF4-FFF2-40B4-BE49-F238E27FC236}">
                  <a16:creationId xmlns:a16="http://schemas.microsoft.com/office/drawing/2014/main" id="{5951628D-4AD1-0A4A-9325-E2E9EDA93C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20" name="Line 283">
              <a:extLst>
                <a:ext uri="{FF2B5EF4-FFF2-40B4-BE49-F238E27FC236}">
                  <a16:creationId xmlns:a16="http://schemas.microsoft.com/office/drawing/2014/main" id="{660E4D3F-9055-AB40-BF30-E7B12BC1E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21" name="Line 284">
              <a:extLst>
                <a:ext uri="{FF2B5EF4-FFF2-40B4-BE49-F238E27FC236}">
                  <a16:creationId xmlns:a16="http://schemas.microsoft.com/office/drawing/2014/main" id="{A30A8F66-09B4-814A-B3DE-07043B064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622" name="Oval 892">
              <a:extLst>
                <a:ext uri="{FF2B5EF4-FFF2-40B4-BE49-F238E27FC236}">
                  <a16:creationId xmlns:a16="http://schemas.microsoft.com/office/drawing/2014/main" id="{98F9B712-E3E6-3A4B-A570-60522FBFA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3232"/>
              <a:ext cx="64" cy="7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chin Regular" panose="02000603020000020003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Tahoma" panose="020B0604030504040204" pitchFamily="34" charset="0"/>
              </a:endParaRPr>
            </a:p>
          </p:txBody>
        </p:sp>
        <p:pic>
          <p:nvPicPr>
            <p:cNvPr id="22623" name="Picture 893" descr="cell_tower_radiation_gray">
              <a:extLst>
                <a:ext uri="{FF2B5EF4-FFF2-40B4-BE49-F238E27FC236}">
                  <a16:creationId xmlns:a16="http://schemas.microsoft.com/office/drawing/2014/main" id="{E16E2776-00CE-7041-9D3F-989983277D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95" name="Group 865">
            <a:extLst>
              <a:ext uri="{FF2B5EF4-FFF2-40B4-BE49-F238E27FC236}">
                <a16:creationId xmlns:a16="http://schemas.microsoft.com/office/drawing/2014/main" id="{7B94C3A4-0B63-4E4C-9882-9B3F2AD10514}"/>
              </a:ext>
            </a:extLst>
          </p:cNvPr>
          <p:cNvGrpSpPr>
            <a:grpSpLocks/>
          </p:cNvGrpSpPr>
          <p:nvPr/>
        </p:nvGrpSpPr>
        <p:grpSpPr bwMode="auto">
          <a:xfrm>
            <a:off x="8074763" y="1162051"/>
            <a:ext cx="1057275" cy="957263"/>
            <a:chOff x="-153" y="1680"/>
            <a:chExt cx="666" cy="603"/>
          </a:xfrm>
        </p:grpSpPr>
        <p:grpSp>
          <p:nvGrpSpPr>
            <p:cNvPr id="22598" name="Group 866">
              <a:extLst>
                <a:ext uri="{FF2B5EF4-FFF2-40B4-BE49-F238E27FC236}">
                  <a16:creationId xmlns:a16="http://schemas.microsoft.com/office/drawing/2014/main" id="{FFE84B70-062A-274E-896B-5A80BA116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680"/>
              <a:ext cx="513" cy="538"/>
              <a:chOff x="4180" y="744"/>
              <a:chExt cx="513" cy="538"/>
            </a:xfrm>
          </p:grpSpPr>
          <p:sp>
            <p:nvSpPr>
              <p:cNvPr id="22600" name="Rectangle 867">
                <a:extLst>
                  <a:ext uri="{FF2B5EF4-FFF2-40B4-BE49-F238E27FC236}">
                    <a16:creationId xmlns:a16="http://schemas.microsoft.com/office/drawing/2014/main" id="{47B3B307-53F9-5243-A2EE-F2433ACB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2" y="747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22601" name="Rectangle 868">
                <a:extLst>
                  <a:ext uri="{FF2B5EF4-FFF2-40B4-BE49-F238E27FC236}">
                    <a16:creationId xmlns:a16="http://schemas.microsoft.com/office/drawing/2014/main" id="{5E2832FC-DDDB-F741-A354-475B2A71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762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22602" name="Rectangle 869">
                <a:extLst>
                  <a:ext uri="{FF2B5EF4-FFF2-40B4-BE49-F238E27FC236}">
                    <a16:creationId xmlns:a16="http://schemas.microsoft.com/office/drawing/2014/main" id="{5313C4B6-A114-F749-817F-DA7202134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873"/>
                <a:ext cx="426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Tahoma" panose="020B0604030504040204" pitchFamily="34" charset="0"/>
                </a:endParaRPr>
              </a:p>
            </p:txBody>
          </p:sp>
          <p:sp>
            <p:nvSpPr>
              <p:cNvPr id="22603" name="Text Box 870">
                <a:extLst>
                  <a:ext uri="{FF2B5EF4-FFF2-40B4-BE49-F238E27FC236}">
                    <a16:creationId xmlns:a16="http://schemas.microsoft.com/office/drawing/2014/main" id="{F94E1FA8-3337-D446-AA31-216C3A6B92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0" y="744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chin Regular" panose="02000603020000020003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transport</a:t>
                </a:r>
                <a:endParaRPr lang="en-US" altLang="en-US" sz="1000">
                  <a:latin typeface="Tahoma" panose="020B0604030504040204" pitchFamily="34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network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data link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00">
                    <a:latin typeface="Tahoma" panose="020B0604030504040204" pitchFamily="34" charset="0"/>
                  </a:rPr>
                  <a:t>physical</a:t>
                </a: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2604" name="Line 871">
                <a:extLst>
                  <a:ext uri="{FF2B5EF4-FFF2-40B4-BE49-F238E27FC236}">
                    <a16:creationId xmlns:a16="http://schemas.microsoft.com/office/drawing/2014/main" id="{961E60DB-2816-4041-B577-9B324A38C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1" y="978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05" name="Line 872">
                <a:extLst>
                  <a:ext uri="{FF2B5EF4-FFF2-40B4-BE49-F238E27FC236}">
                    <a16:creationId xmlns:a16="http://schemas.microsoft.com/office/drawing/2014/main" id="{ABB63EDD-171D-904A-8933-A36C98EAD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7" y="106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06" name="Line 873">
                <a:extLst>
                  <a:ext uri="{FF2B5EF4-FFF2-40B4-BE49-F238E27FC236}">
                    <a16:creationId xmlns:a16="http://schemas.microsoft.com/office/drawing/2014/main" id="{7ECB7531-A63E-B740-B6D7-D1B1C1627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7" y="115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599" name="Freeform 874">
              <a:extLst>
                <a:ext uri="{FF2B5EF4-FFF2-40B4-BE49-F238E27FC236}">
                  <a16:creationId xmlns:a16="http://schemas.microsoft.com/office/drawing/2014/main" id="{43A8AF22-668D-D442-BB40-88794B374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3" y="1689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>
            <a:extLst>
              <a:ext uri="{FF2B5EF4-FFF2-40B4-BE49-F238E27FC236}">
                <a16:creationId xmlns:a16="http://schemas.microsoft.com/office/drawing/2014/main" id="{BF08BC7A-ADE6-FC42-9166-060CDB8C7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Sender: break data into packets, attach </a:t>
            </a:r>
            <a:r>
              <a:rPr lang="en-US" altLang="en-US" sz="2400" b="1" dirty="0"/>
              <a:t>sequence number </a:t>
            </a:r>
            <a:r>
              <a:rPr lang="en-US" altLang="en-US" sz="2400" dirty="0"/>
              <a:t>to every packet</a:t>
            </a:r>
          </a:p>
          <a:p>
            <a:r>
              <a:rPr lang="en-US" altLang="en-US" sz="2400" dirty="0"/>
              <a:t>Receiver: reassemble packets in correct order</a:t>
            </a:r>
          </a:p>
          <a:p>
            <a:pPr lvl="1"/>
            <a:r>
              <a:rPr lang="en-US" altLang="en-US" sz="2000" dirty="0"/>
              <a:t>Acknowledge receipt; lost packets are re-sent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Connection state </a:t>
            </a:r>
            <a:r>
              <a:rPr lang="en-US" altLang="en-US" sz="2400" dirty="0"/>
              <a:t>maintained on both sides</a:t>
            </a:r>
          </a:p>
        </p:txBody>
      </p:sp>
      <p:sp>
        <p:nvSpPr>
          <p:cNvPr id="11269" name="AutoShape 4">
            <a:extLst>
              <a:ext uri="{FF2B5EF4-FFF2-40B4-BE49-F238E27FC236}">
                <a16:creationId xmlns:a16="http://schemas.microsoft.com/office/drawing/2014/main" id="{DD1B5D09-FC92-8644-B2B1-D150B2630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6033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0" name="AutoShape 5">
            <a:extLst>
              <a:ext uri="{FF2B5EF4-FFF2-40B4-BE49-F238E27FC236}">
                <a16:creationId xmlns:a16="http://schemas.microsoft.com/office/drawing/2014/main" id="{8E1D64EE-E005-EE46-B9E7-E5C4CCFAE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6795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1" name="AutoShape 6">
            <a:extLst>
              <a:ext uri="{FF2B5EF4-FFF2-40B4-BE49-F238E27FC236}">
                <a16:creationId xmlns:a16="http://schemas.microsoft.com/office/drawing/2014/main" id="{3414E1E0-524E-B14C-8AE0-D3B04044E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7557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2" name="AutoShape 7">
            <a:extLst>
              <a:ext uri="{FF2B5EF4-FFF2-40B4-BE49-F238E27FC236}">
                <a16:creationId xmlns:a16="http://schemas.microsoft.com/office/drawing/2014/main" id="{E8654608-ADF7-AC43-A744-90DF3BD6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8319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3" name="AutoShape 8">
            <a:extLst>
              <a:ext uri="{FF2B5EF4-FFF2-40B4-BE49-F238E27FC236}">
                <a16:creationId xmlns:a16="http://schemas.microsoft.com/office/drawing/2014/main" id="{7A21609A-4A2A-1243-9476-7E34EA02D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9081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4" name="Text Box 9">
            <a:extLst>
              <a:ext uri="{FF2B5EF4-FFF2-40B4-BE49-F238E27FC236}">
                <a16:creationId xmlns:a16="http://schemas.microsoft.com/office/drawing/2014/main" id="{6A783B1F-A8B4-C04A-A0C9-090523809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4239862"/>
            <a:ext cx="6207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book</a:t>
            </a:r>
          </a:p>
        </p:txBody>
      </p:sp>
      <p:sp>
        <p:nvSpPr>
          <p:cNvPr id="11275" name="Line 10">
            <a:extLst>
              <a:ext uri="{FF2B5EF4-FFF2-40B4-BE49-F238E27FC236}">
                <a16:creationId xmlns:a16="http://schemas.microsoft.com/office/drawing/2014/main" id="{28178A79-A58D-5A48-BC35-5B466BA10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5136798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AutoShape 11">
            <a:extLst>
              <a:ext uri="{FF2B5EF4-FFF2-40B4-BE49-F238E27FC236}">
                <a16:creationId xmlns:a16="http://schemas.microsoft.com/office/drawing/2014/main" id="{C4E087F5-98DE-C34C-BBA2-D8A99EB44F69}"/>
              </a:ext>
            </a:extLst>
          </p:cNvPr>
          <p:cNvSpPr>
            <a:spLocks noChangeArrowheads="1"/>
          </p:cNvSpPr>
          <p:nvPr/>
        </p:nvSpPr>
        <p:spPr bwMode="auto">
          <a:xfrm rot="2668346">
            <a:off x="5562600" y="46795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7" name="AutoShape 12">
            <a:extLst>
              <a:ext uri="{FF2B5EF4-FFF2-40B4-BE49-F238E27FC236}">
                <a16:creationId xmlns:a16="http://schemas.microsoft.com/office/drawing/2014/main" id="{78B4FC5C-4C22-164E-ACF9-72698FB38849}"/>
              </a:ext>
            </a:extLst>
          </p:cNvPr>
          <p:cNvSpPr>
            <a:spLocks noChangeArrowheads="1"/>
          </p:cNvSpPr>
          <p:nvPr/>
        </p:nvSpPr>
        <p:spPr bwMode="auto">
          <a:xfrm rot="1705920">
            <a:off x="6324600" y="49843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8" name="AutoShape 13">
            <a:extLst>
              <a:ext uri="{FF2B5EF4-FFF2-40B4-BE49-F238E27FC236}">
                <a16:creationId xmlns:a16="http://schemas.microsoft.com/office/drawing/2014/main" id="{78BB70BD-07AC-0B48-9088-CE12AFA18C66}"/>
              </a:ext>
            </a:extLst>
          </p:cNvPr>
          <p:cNvSpPr>
            <a:spLocks noChangeArrowheads="1"/>
          </p:cNvSpPr>
          <p:nvPr/>
        </p:nvSpPr>
        <p:spPr bwMode="auto">
          <a:xfrm rot="-1653858">
            <a:off x="5257800" y="45271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79" name="AutoShape 14">
            <a:extLst>
              <a:ext uri="{FF2B5EF4-FFF2-40B4-BE49-F238E27FC236}">
                <a16:creationId xmlns:a16="http://schemas.microsoft.com/office/drawing/2014/main" id="{AE81EAD0-E17E-824E-9976-FE33BE279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5271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80" name="AutoShape 15">
            <a:extLst>
              <a:ext uri="{FF2B5EF4-FFF2-40B4-BE49-F238E27FC236}">
                <a16:creationId xmlns:a16="http://schemas.microsoft.com/office/drawing/2014/main" id="{E9881F28-18A5-7C4A-9BF3-7EADA78AF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46033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81" name="AutoShape 16">
            <a:extLst>
              <a:ext uri="{FF2B5EF4-FFF2-40B4-BE49-F238E27FC236}">
                <a16:creationId xmlns:a16="http://schemas.microsoft.com/office/drawing/2014/main" id="{57CD7A45-A223-084A-987E-07B3CE0ED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6795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82" name="AutoShape 17">
            <a:extLst>
              <a:ext uri="{FF2B5EF4-FFF2-40B4-BE49-F238E27FC236}">
                <a16:creationId xmlns:a16="http://schemas.microsoft.com/office/drawing/2014/main" id="{F5DAA0AA-6655-B346-819D-AA73A003A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7557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83" name="AutoShape 18">
            <a:extLst>
              <a:ext uri="{FF2B5EF4-FFF2-40B4-BE49-F238E27FC236}">
                <a16:creationId xmlns:a16="http://schemas.microsoft.com/office/drawing/2014/main" id="{2F1E8FEA-E1C2-0841-B864-D98B2D387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4831998"/>
            <a:ext cx="1066800" cy="12192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1284" name="Text Box 19">
            <a:extLst>
              <a:ext uri="{FF2B5EF4-FFF2-40B4-BE49-F238E27FC236}">
                <a16:creationId xmlns:a16="http://schemas.microsoft.com/office/drawing/2014/main" id="{D33DD585-0271-9D4A-9627-F76591797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360" y="3910373"/>
            <a:ext cx="24336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remember received pages</a:t>
            </a:r>
          </a:p>
          <a:p>
            <a:pPr algn="ctr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and reassemble</a:t>
            </a:r>
          </a:p>
        </p:txBody>
      </p:sp>
      <p:sp>
        <p:nvSpPr>
          <p:cNvPr id="11285" name="Line 20">
            <a:extLst>
              <a:ext uri="{FF2B5EF4-FFF2-40B4-BE49-F238E27FC236}">
                <a16:creationId xmlns:a16="http://schemas.microsoft.com/office/drawing/2014/main" id="{D93E2A9A-0B24-C64D-ADC8-A076EDB41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136798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Text Box 21">
            <a:extLst>
              <a:ext uri="{FF2B5EF4-FFF2-40B4-BE49-F238E27FC236}">
                <a16:creationId xmlns:a16="http://schemas.microsoft.com/office/drawing/2014/main" id="{64175F93-0A7D-1D42-8CC3-DFFA61E45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703" y="4123804"/>
            <a:ext cx="10005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mail each</a:t>
            </a:r>
          </a:p>
          <a:p>
            <a:pPr algn="ctr"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8E1D7-AA3D-4545-849B-87ED87F4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(Transmission Control Protocol)</a:t>
            </a:r>
          </a:p>
        </p:txBody>
      </p:sp>
    </p:spTree>
    <p:extLst>
      <p:ext uri="{BB962C8B-B14F-4D97-AF65-F5344CB8AC3E}">
        <p14:creationId xmlns:p14="http://schemas.microsoft.com/office/powerpoint/2010/main" val="262923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0BF3A90E-03C0-FE49-8252-B5E261438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/>
              <a:t>User Datagram Protocol (UDP)</a:t>
            </a:r>
          </a:p>
        </p:txBody>
      </p:sp>
      <p:graphicFrame>
        <p:nvGraphicFramePr>
          <p:cNvPr id="33798" name="Rectangle 4">
            <a:extLst>
              <a:ext uri="{FF2B5EF4-FFF2-40B4-BE49-F238E27FC236}">
                <a16:creationId xmlns:a16="http://schemas.microsoft.com/office/drawing/2014/main" id="{6E333722-4C63-4FE3-825B-D100E265E6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207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84A3A5EB-931E-46DE-A692-6731DB988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58634F-705D-44E4-9FBF-A406E2F9A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FCFE1E3-A09C-4196-A99F-B7C3014E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D908B56-F814-1940-8948-20D8854EC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en-US"/>
              <a:t>Warm Up: 802.11b</a:t>
            </a:r>
          </a:p>
        </p:txBody>
      </p:sp>
      <p:sp>
        <p:nvSpPr>
          <p:cNvPr id="133325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E9E2ADF-F726-1D4B-AB63-2F756EE8A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6485467" cy="393192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NAV (Network Allocation Vector)</a:t>
            </a:r>
          </a:p>
          <a:p>
            <a:pPr lvl="1"/>
            <a:r>
              <a:rPr lang="en-US" altLang="en-US" sz="2000" dirty="0"/>
              <a:t>15-bit field, max value: 32767</a:t>
            </a:r>
          </a:p>
          <a:p>
            <a:pPr lvl="1"/>
            <a:r>
              <a:rPr lang="en-US" altLang="en-US" sz="2000" dirty="0"/>
              <a:t>Any node can reserve channel for NAV microseconds</a:t>
            </a:r>
          </a:p>
          <a:p>
            <a:pPr lvl="1"/>
            <a:r>
              <a:rPr lang="en-US" altLang="en-US" sz="2000" dirty="0"/>
              <a:t>No one else should transmit during NAV period</a:t>
            </a:r>
          </a:p>
          <a:p>
            <a:pPr lvl="1">
              <a:buFontTx/>
              <a:buNone/>
            </a:pPr>
            <a:r>
              <a:rPr lang="en-US" altLang="en-US" sz="2000" dirty="0"/>
              <a:t>   … but not followed by most 802.11b cards</a:t>
            </a:r>
          </a:p>
          <a:p>
            <a:r>
              <a:rPr lang="en-US" altLang="en-US" sz="2400" dirty="0"/>
              <a:t>De-authentication</a:t>
            </a:r>
          </a:p>
          <a:p>
            <a:pPr lvl="1"/>
            <a:r>
              <a:rPr lang="en-US" altLang="en-US" sz="2000" dirty="0"/>
              <a:t>Any node can send </a:t>
            </a:r>
            <a:r>
              <a:rPr lang="en-US" altLang="en-US" sz="2000" dirty="0" err="1"/>
              <a:t>deauth</a:t>
            </a:r>
            <a:r>
              <a:rPr lang="en-US" altLang="en-US" sz="2000" dirty="0"/>
              <a:t> packet to AP</a:t>
            </a:r>
          </a:p>
          <a:p>
            <a:pPr lvl="1"/>
            <a:r>
              <a:rPr lang="en-US" altLang="en-US" sz="2000" dirty="0" err="1"/>
              <a:t>Deauth</a:t>
            </a:r>
            <a:r>
              <a:rPr lang="en-US" altLang="en-US" sz="2000" dirty="0"/>
              <a:t> packet unauthenticated</a:t>
            </a:r>
          </a:p>
          <a:p>
            <a:pPr lvl="1">
              <a:buFontTx/>
              <a:buNone/>
            </a:pPr>
            <a:r>
              <a:rPr lang="en-US" altLang="en-US" sz="2000" dirty="0"/>
              <a:t>   … attacker can repeatedly </a:t>
            </a:r>
            <a:r>
              <a:rPr lang="en-US" altLang="en-US" sz="2000" dirty="0" err="1"/>
              <a:t>deauth</a:t>
            </a:r>
            <a:r>
              <a:rPr lang="en-US" altLang="en-US" sz="2000" dirty="0"/>
              <a:t> anyone</a:t>
            </a:r>
          </a:p>
        </p:txBody>
      </p:sp>
      <p:pic>
        <p:nvPicPr>
          <p:cNvPr id="6149" name="Picture 4">
            <a:extLst>
              <a:ext uri="{FF2B5EF4-FFF2-40B4-BE49-F238E27FC236}">
                <a16:creationId xmlns:a16="http://schemas.microsoft.com/office/drawing/2014/main" id="{AEDFCFF1-DA28-D244-803D-DDFDB74F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730172" y="1121183"/>
            <a:ext cx="3019311" cy="254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0640DB12-38CB-EE42-A937-6AC5CFD84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ICMP (Control Message Protocol)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A782D14-B26E-B44E-A475-06B005738A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3979628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Provides feedback about network operation</a:t>
            </a:r>
          </a:p>
          <a:p>
            <a:pPr lvl="1"/>
            <a:r>
              <a:rPr lang="en-US" altLang="en-US" sz="2000" dirty="0"/>
              <a:t>“Out-of-band” messages carried in IP packets</a:t>
            </a:r>
          </a:p>
          <a:p>
            <a:r>
              <a:rPr lang="en-US" altLang="en-US" sz="2400" dirty="0"/>
              <a:t>Error reporting, congestion control, reachability… </a:t>
            </a:r>
          </a:p>
          <a:p>
            <a:pPr lvl="1"/>
            <a:r>
              <a:rPr lang="en-US" altLang="en-US" sz="2000" dirty="0"/>
              <a:t>Destination unreachable</a:t>
            </a:r>
          </a:p>
          <a:p>
            <a:pPr lvl="1"/>
            <a:r>
              <a:rPr lang="en-US" altLang="en-US" sz="2000" dirty="0"/>
              <a:t>Time exceeded</a:t>
            </a:r>
          </a:p>
          <a:p>
            <a:pPr lvl="1"/>
            <a:r>
              <a:rPr lang="en-US" altLang="en-US" sz="2000" dirty="0"/>
              <a:t>Parameter problem</a:t>
            </a:r>
          </a:p>
          <a:p>
            <a:pPr lvl="1"/>
            <a:r>
              <a:rPr lang="en-US" altLang="en-US" sz="2000" dirty="0"/>
              <a:t>Redirect to better gateway</a:t>
            </a:r>
          </a:p>
          <a:p>
            <a:pPr lvl="1"/>
            <a:r>
              <a:rPr lang="en-US" altLang="en-US" sz="2000" dirty="0"/>
              <a:t>Reachability test (echo / echo reply)</a:t>
            </a:r>
          </a:p>
          <a:p>
            <a:pPr lvl="1"/>
            <a:r>
              <a:rPr lang="en-US" altLang="en-US" sz="2000" dirty="0"/>
              <a:t>Message transit delay (timestamp request / reply)</a:t>
            </a:r>
          </a:p>
        </p:txBody>
      </p:sp>
    </p:spTree>
    <p:extLst>
      <p:ext uri="{BB962C8B-B14F-4D97-AF65-F5344CB8AC3E}">
        <p14:creationId xmlns:p14="http://schemas.microsoft.com/office/powerpoint/2010/main" val="285158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0640DB12-38CB-EE42-A937-6AC5CFD84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Internet Was Designed in the 1970s…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6A782D14-B26E-B44E-A475-06B005738A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All transmissions are in the clear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Eavesdropping</a:t>
            </a:r>
          </a:p>
          <a:p>
            <a:r>
              <a:rPr lang="en-US" altLang="en-US" sz="2800" dirty="0"/>
              <a:t>Nothing is authenticated or integrity-protected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Spoofing, packet injection, etc.</a:t>
            </a:r>
          </a:p>
          <a:p>
            <a:r>
              <a:rPr lang="en-US" altLang="en-US" sz="2800" dirty="0"/>
              <a:t>Anyone can freely talk to anyone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Denial of service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980EA19-8EF3-BF43-BBCB-BF274BC4D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637998" y="3944772"/>
            <a:ext cx="3006086" cy="200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4DC671-79D2-9A46-B26E-FA3B87D88CC0}"/>
              </a:ext>
            </a:extLst>
          </p:cNvPr>
          <p:cNvSpPr txBox="1"/>
          <p:nvPr/>
        </p:nvSpPr>
        <p:spPr>
          <a:xfrm>
            <a:off x="10244342" y="601658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Image: Forbes</a:t>
            </a:r>
          </a:p>
        </p:txBody>
      </p:sp>
    </p:spTree>
    <p:extLst>
      <p:ext uri="{BB962C8B-B14F-4D97-AF65-F5344CB8AC3E}">
        <p14:creationId xmlns:p14="http://schemas.microsoft.com/office/powerpoint/2010/main" val="296464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2">
            <a:extLst>
              <a:ext uri="{FF2B5EF4-FFF2-40B4-BE49-F238E27FC236}">
                <a16:creationId xmlns:a16="http://schemas.microsoft.com/office/drawing/2014/main" id="{988BE92E-11C3-1E4F-B3CD-598B040C2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492" y="4133337"/>
            <a:ext cx="2667000" cy="1524000"/>
          </a:xfrm>
          <a:prstGeom prst="cloudCallout">
            <a:avLst>
              <a:gd name="adj1" fmla="val -6787"/>
              <a:gd name="adj2" fmla="val 14898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     network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C464545-0912-6843-ACE8-B0F5B58E0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Packet Sniffing</a:t>
            </a:r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A13F1DDE-511B-9F4F-967F-2F0979C0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Network interface card (NIC) in “promiscuous mode” reads all passing data</a:t>
            </a:r>
          </a:p>
          <a:p>
            <a:r>
              <a:rPr lang="en-US" altLang="en-US" sz="2400" dirty="0"/>
              <a:t>Many applications send data unencrypted</a:t>
            </a:r>
          </a:p>
        </p:txBody>
      </p:sp>
      <p:pic>
        <p:nvPicPr>
          <p:cNvPr id="13318" name="Picture 5" descr="PE03749_">
            <a:extLst>
              <a:ext uri="{FF2B5EF4-FFF2-40B4-BE49-F238E27FC236}">
                <a16:creationId xmlns:a16="http://schemas.microsoft.com/office/drawing/2014/main" id="{833102F5-02EB-E04C-88B1-BE7D0053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30" y="4285737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6" descr="PE03749_">
            <a:extLst>
              <a:ext uri="{FF2B5EF4-FFF2-40B4-BE49-F238E27FC236}">
                <a16:creationId xmlns:a16="http://schemas.microsoft.com/office/drawing/2014/main" id="{7B551786-38C8-EE49-8FA7-AB1E75982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5530" y="4285737"/>
            <a:ext cx="7159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Line 7">
            <a:extLst>
              <a:ext uri="{FF2B5EF4-FFF2-40B4-BE49-F238E27FC236}">
                <a16:creationId xmlns:a16="http://schemas.microsoft.com/office/drawing/2014/main" id="{37CDF460-0709-D047-8869-DA168B826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0892" y="4819137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321" name="Picture 8" descr="j0139031">
            <a:extLst>
              <a:ext uri="{FF2B5EF4-FFF2-40B4-BE49-F238E27FC236}">
                <a16:creationId xmlns:a16="http://schemas.microsoft.com/office/drawing/2014/main" id="{C3EDA933-06F5-A34C-94F7-253867102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30" y="3371337"/>
            <a:ext cx="690562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9" descr="MPj03057500000[1]">
            <a:extLst>
              <a:ext uri="{FF2B5EF4-FFF2-40B4-BE49-F238E27FC236}">
                <a16:creationId xmlns:a16="http://schemas.microsoft.com/office/drawing/2014/main" id="{4004AE06-53E1-7241-8860-7EEC2C18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36958" flipH="1">
            <a:off x="4758467" y="3782500"/>
            <a:ext cx="8128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787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hapter 6. Working With Captured Packets">
            <a:extLst>
              <a:ext uri="{FF2B5EF4-FFF2-40B4-BE49-F238E27FC236}">
                <a16:creationId xmlns:a16="http://schemas.microsoft.com/office/drawing/2014/main" id="{15114AB5-DFC0-8243-B924-78E78337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1" y="723150"/>
            <a:ext cx="7588139" cy="556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reshark · Go Deep.">
            <a:extLst>
              <a:ext uri="{FF2B5EF4-FFF2-40B4-BE49-F238E27FC236}">
                <a16:creationId xmlns:a16="http://schemas.microsoft.com/office/drawing/2014/main" id="{AFC41ED9-6DF1-1845-83A2-8FF892C7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493" y="951470"/>
            <a:ext cx="1533204" cy="15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34805-796E-5E48-A1B6-07578F065D86}"/>
              </a:ext>
            </a:extLst>
          </p:cNvPr>
          <p:cNvSpPr txBox="1"/>
          <p:nvPr/>
        </p:nvSpPr>
        <p:spPr>
          <a:xfrm>
            <a:off x="8641493" y="2594919"/>
            <a:ext cx="254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Wireshark: free, open-source protocol analyzer</a:t>
            </a:r>
          </a:p>
        </p:txBody>
      </p:sp>
    </p:spTree>
    <p:extLst>
      <p:ext uri="{BB962C8B-B14F-4D97-AF65-F5344CB8AC3E}">
        <p14:creationId xmlns:p14="http://schemas.microsoft.com/office/powerpoint/2010/main" val="269719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CF24-63E3-DD4F-878E-9E778425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 Spoofing</a:t>
            </a:r>
          </a:p>
        </p:txBody>
      </p:sp>
      <p:pic>
        <p:nvPicPr>
          <p:cNvPr id="7170" name="Picture 2" descr="ARP spoofing - Wikipedia">
            <a:extLst>
              <a:ext uri="{FF2B5EF4-FFF2-40B4-BE49-F238E27FC236}">
                <a16:creationId xmlns:a16="http://schemas.microsoft.com/office/drawing/2014/main" id="{795F7920-FDFB-1E48-86BF-EB791F62E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33" y="1637677"/>
            <a:ext cx="6338434" cy="484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845126-60D0-144E-9019-0B2C01E13FA6}"/>
              </a:ext>
            </a:extLst>
          </p:cNvPr>
          <p:cNvSpPr txBox="1"/>
          <p:nvPr/>
        </p:nvSpPr>
        <p:spPr>
          <a:xfrm>
            <a:off x="7211467" y="4059580"/>
            <a:ext cx="3913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a fake ARP message, attacker on LAN associates his own MAC address with the victim’s IP address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D86D5-A3EB-5E4A-B675-3FBD456FDD95}"/>
              </a:ext>
            </a:extLst>
          </p:cNvPr>
          <p:cNvSpPr txBox="1"/>
          <p:nvPr/>
        </p:nvSpPr>
        <p:spPr>
          <a:xfrm>
            <a:off x="7740374" y="642594"/>
            <a:ext cx="3913732" cy="17543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Address Resolution Protocol</a:t>
            </a:r>
            <a:r>
              <a:rPr lang="en-US" dirty="0"/>
              <a:t> (</a:t>
            </a:r>
            <a:r>
              <a:rPr lang="en-US" b="1" dirty="0"/>
              <a:t>ARP</a:t>
            </a:r>
            <a:r>
              <a:rPr lang="en-US" dirty="0"/>
              <a:t>) is a communication protocol used for discovering the link layer address, such as a MAC address, associated with a given internet layer address, typically an IPv4 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395B7-FE32-E24E-82B9-32417C090B5E}"/>
              </a:ext>
            </a:extLst>
          </p:cNvPr>
          <p:cNvSpPr txBox="1"/>
          <p:nvPr/>
        </p:nvSpPr>
        <p:spPr>
          <a:xfrm>
            <a:off x="9940175" y="6099826"/>
            <a:ext cx="1713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14552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000E-809E-1A4D-8BB6-01F153178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Scanning</a:t>
            </a:r>
          </a:p>
        </p:txBody>
      </p:sp>
      <p:pic>
        <p:nvPicPr>
          <p:cNvPr id="10242" name="Picture 2" descr="Chapter 15. Nmap Reference Guide | Nmap Network Scanning">
            <a:extLst>
              <a:ext uri="{FF2B5EF4-FFF2-40B4-BE49-F238E27FC236}">
                <a16:creationId xmlns:a16="http://schemas.microsoft.com/office/drawing/2014/main" id="{69AE8635-463F-D942-9218-BA32E432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6" y="1706544"/>
            <a:ext cx="4648720" cy="45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BA6E7-C7D4-6446-8FCC-E3A49C673291}"/>
              </a:ext>
            </a:extLst>
          </p:cNvPr>
          <p:cNvSpPr txBox="1"/>
          <p:nvPr/>
        </p:nvSpPr>
        <p:spPr>
          <a:xfrm>
            <a:off x="6221506" y="2384612"/>
            <a:ext cx="384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Nmap: </a:t>
            </a:r>
            <a:r>
              <a:rPr lang="en-US" sz="2400" dirty="0"/>
              <a:t>free, open-source network scanner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BB087-D894-A140-B782-53C84F8B316F}"/>
              </a:ext>
            </a:extLst>
          </p:cNvPr>
          <p:cNvSpPr txBox="1"/>
          <p:nvPr/>
        </p:nvSpPr>
        <p:spPr>
          <a:xfrm>
            <a:off x="6221506" y="3456112"/>
            <a:ext cx="3571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other tools available</a:t>
            </a:r>
          </a:p>
        </p:txBody>
      </p:sp>
    </p:spTree>
    <p:extLst>
      <p:ext uri="{BB962C8B-B14F-4D97-AF65-F5344CB8AC3E}">
        <p14:creationId xmlns:p14="http://schemas.microsoft.com/office/powerpoint/2010/main" val="107237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B7CE3BD5-2E25-D346-A23F-DCC956E75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6463553" cy="1371600"/>
          </a:xfrm>
        </p:spPr>
        <p:txBody>
          <a:bodyPr/>
          <a:lstStyle/>
          <a:p>
            <a:r>
              <a:rPr lang="en-US" altLang="en-US" dirty="0"/>
              <a:t>TCP/IP Implementation Bugs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50D81F6-46F1-734D-BB21-85FC5F014F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441096" cy="384962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“Ping of Death”</a:t>
            </a:r>
          </a:p>
          <a:p>
            <a:pPr lvl="1"/>
            <a:r>
              <a:rPr lang="en-US" altLang="en-US" sz="2000" dirty="0"/>
              <a:t>Old versions of Windows would crash if ICMP packet has payload longer than 64K (illegal per protocol RFC)</a:t>
            </a:r>
          </a:p>
          <a:p>
            <a:r>
              <a:rPr lang="en-US" altLang="en-US" sz="2400" dirty="0"/>
              <a:t>“Teardrop” and “Bonk”</a:t>
            </a:r>
          </a:p>
          <a:p>
            <a:pPr lvl="1"/>
            <a:r>
              <a:rPr lang="en-US" altLang="en-US" sz="2000" dirty="0"/>
              <a:t>Bad implementations of TCP/IP crash if Offset fields in TCP fragments are set to large or overlapping values</a:t>
            </a:r>
          </a:p>
          <a:p>
            <a:r>
              <a:rPr lang="en-US" altLang="en-US" sz="2400" dirty="0"/>
              <a:t>“Land”</a:t>
            </a:r>
          </a:p>
          <a:p>
            <a:pPr lvl="1"/>
            <a:r>
              <a:rPr lang="en-US" altLang="en-US" sz="2000" dirty="0"/>
              <a:t>IP packet with source address, port equal to destination address, port and SYN flag set triggers loopback in the Windows XP SP2 implementation of TCP/IP stack, locks up CPU</a:t>
            </a:r>
          </a:p>
          <a:p>
            <a:pPr lvl="1"/>
            <a:endParaRPr lang="en-US" altLang="en-US" sz="2000" dirty="0"/>
          </a:p>
          <a:p>
            <a:endParaRPr lang="en-US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8FCB2-EB1F-204B-B8F7-E1EDE8663ADA}"/>
              </a:ext>
            </a:extLst>
          </p:cNvPr>
          <p:cNvSpPr txBox="1"/>
          <p:nvPr/>
        </p:nvSpPr>
        <p:spPr>
          <a:xfrm>
            <a:off x="8202463" y="582090"/>
            <a:ext cx="3431059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Solution: use up-to-date TCP/IP implementation, ingress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BB6F5-5726-8444-8CCD-B99EED4982BB}"/>
              </a:ext>
            </a:extLst>
          </p:cNvPr>
          <p:cNvSpPr txBox="1"/>
          <p:nvPr/>
        </p:nvSpPr>
        <p:spPr>
          <a:xfrm>
            <a:off x="8507896" y="2014194"/>
            <a:ext cx="3273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Common cause:</a:t>
            </a:r>
          </a:p>
          <a:p>
            <a:r>
              <a:rPr lang="en-US" sz="2000" dirty="0">
                <a:solidFill>
                  <a:srgbClr val="C00000"/>
                </a:solidFill>
              </a:rPr>
              <a:t>implementors assume that input will follow specification … but attackers can and will send malformed inputs</a:t>
            </a:r>
          </a:p>
        </p:txBody>
      </p:sp>
    </p:spTree>
    <p:extLst>
      <p:ext uri="{BB962C8B-B14F-4D97-AF65-F5344CB8AC3E}">
        <p14:creationId xmlns:p14="http://schemas.microsoft.com/office/powerpoint/2010/main" val="97885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EBF332E-348C-F141-A141-5567D235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27" y="3479798"/>
            <a:ext cx="33401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>
              <a:buFontTx/>
              <a:buNone/>
              <a:defRPr/>
            </a:pPr>
            <a:endParaRPr lang="en-US" sz="1600"/>
          </a:p>
        </p:txBody>
      </p:sp>
      <p:grpSp>
        <p:nvGrpSpPr>
          <p:cNvPr id="18436" name="Group 6">
            <a:extLst>
              <a:ext uri="{FF2B5EF4-FFF2-40B4-BE49-F238E27FC236}">
                <a16:creationId xmlns:a16="http://schemas.microsoft.com/office/drawing/2014/main" id="{97C47999-4B1A-E847-8B98-02224C948E46}"/>
              </a:ext>
            </a:extLst>
          </p:cNvPr>
          <p:cNvGrpSpPr>
            <a:grpSpLocks/>
          </p:cNvGrpSpPr>
          <p:nvPr/>
        </p:nvGrpSpPr>
        <p:grpSpPr bwMode="auto">
          <a:xfrm>
            <a:off x="1690427" y="1041398"/>
            <a:ext cx="3340100" cy="5105400"/>
            <a:chOff x="2962" y="960"/>
            <a:chExt cx="2318" cy="3216"/>
          </a:xfrm>
        </p:grpSpPr>
        <p:sp>
          <p:nvSpPr>
            <p:cNvPr id="26632" name="Rectangle 7">
              <a:extLst>
                <a:ext uri="{FF2B5EF4-FFF2-40B4-BE49-F238E27FC236}">
                  <a16:creationId xmlns:a16="http://schemas.microsoft.com/office/drawing/2014/main" id="{E40A6F33-9F5A-E046-9986-EBAF45F92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960"/>
              <a:ext cx="734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Version</a:t>
              </a:r>
            </a:p>
          </p:txBody>
        </p:sp>
        <p:sp>
          <p:nvSpPr>
            <p:cNvPr id="26633" name="Rectangle 8">
              <a:extLst>
                <a:ext uri="{FF2B5EF4-FFF2-40B4-BE49-F238E27FC236}">
                  <a16:creationId xmlns:a16="http://schemas.microsoft.com/office/drawing/2014/main" id="{76B133B6-AB63-C54E-A320-C40D34BB5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960"/>
              <a:ext cx="1584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Header Length</a:t>
              </a:r>
            </a:p>
          </p:txBody>
        </p:sp>
        <p:sp>
          <p:nvSpPr>
            <p:cNvPr id="26634" name="Rectangle 9">
              <a:extLst>
                <a:ext uri="{FF2B5EF4-FFF2-40B4-BE49-F238E27FC236}">
                  <a16:creationId xmlns:a16="http://schemas.microsoft.com/office/drawing/2014/main" id="{9EE73D60-4FCD-7D4E-93E3-47385D9A2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200"/>
              <a:ext cx="2318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Type of Service</a:t>
              </a:r>
            </a:p>
          </p:txBody>
        </p:sp>
        <p:sp>
          <p:nvSpPr>
            <p:cNvPr id="26635" name="Rectangle 10">
              <a:extLst>
                <a:ext uri="{FF2B5EF4-FFF2-40B4-BE49-F238E27FC236}">
                  <a16:creationId xmlns:a16="http://schemas.microsoft.com/office/drawing/2014/main" id="{0D7CE7B7-85CC-164F-95F1-73434D81B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344"/>
              <a:ext cx="2318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Total Length</a:t>
              </a:r>
            </a:p>
          </p:txBody>
        </p:sp>
        <p:sp>
          <p:nvSpPr>
            <p:cNvPr id="26636" name="Rectangle 11">
              <a:extLst>
                <a:ext uri="{FF2B5EF4-FFF2-40B4-BE49-F238E27FC236}">
                  <a16:creationId xmlns:a16="http://schemas.microsoft.com/office/drawing/2014/main" id="{A7A2970B-455B-A040-8740-5A635F135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536"/>
              <a:ext cx="2318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Identification</a:t>
              </a:r>
            </a:p>
          </p:txBody>
        </p:sp>
        <p:sp>
          <p:nvSpPr>
            <p:cNvPr id="26637" name="Rectangle 12">
              <a:extLst>
                <a:ext uri="{FF2B5EF4-FFF2-40B4-BE49-F238E27FC236}">
                  <a16:creationId xmlns:a16="http://schemas.microsoft.com/office/drawing/2014/main" id="{481A0142-F42E-A648-B4A7-5F266FF94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728"/>
              <a:ext cx="231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endParaRPr lang="en-CA" sz="1600"/>
            </a:p>
          </p:txBody>
        </p:sp>
        <p:sp>
          <p:nvSpPr>
            <p:cNvPr id="26638" name="Rectangle 13">
              <a:extLst>
                <a:ext uri="{FF2B5EF4-FFF2-40B4-BE49-F238E27FC236}">
                  <a16:creationId xmlns:a16="http://schemas.microsoft.com/office/drawing/2014/main" id="{05AD5EC8-7162-CE44-A7F5-4E018D8B6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1728"/>
              <a:ext cx="734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Flags</a:t>
              </a:r>
            </a:p>
          </p:txBody>
        </p:sp>
        <p:sp>
          <p:nvSpPr>
            <p:cNvPr id="26639" name="Rectangle 14">
              <a:extLst>
                <a:ext uri="{FF2B5EF4-FFF2-40B4-BE49-F238E27FC236}">
                  <a16:creationId xmlns:a16="http://schemas.microsoft.com/office/drawing/2014/main" id="{ADAE18C3-B4BC-6A4F-922E-2CC5BD2A8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016"/>
              <a:ext cx="2318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Time to Live</a:t>
              </a:r>
            </a:p>
          </p:txBody>
        </p:sp>
        <p:sp>
          <p:nvSpPr>
            <p:cNvPr id="26640" name="Rectangle 15">
              <a:extLst>
                <a:ext uri="{FF2B5EF4-FFF2-40B4-BE49-F238E27FC236}">
                  <a16:creationId xmlns:a16="http://schemas.microsoft.com/office/drawing/2014/main" id="{0AF6D2BD-9A9F-734B-BB46-A40D35AB8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160"/>
              <a:ext cx="2318" cy="1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Protocol</a:t>
              </a:r>
            </a:p>
          </p:txBody>
        </p:sp>
        <p:sp>
          <p:nvSpPr>
            <p:cNvPr id="26641" name="Rectangle 16">
              <a:extLst>
                <a:ext uri="{FF2B5EF4-FFF2-40B4-BE49-F238E27FC236}">
                  <a16:creationId xmlns:a16="http://schemas.microsoft.com/office/drawing/2014/main" id="{DA5DF7DC-0D1D-CC4D-B5E0-35E669FC2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304"/>
              <a:ext cx="2318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Header Checksum</a:t>
              </a:r>
            </a:p>
          </p:txBody>
        </p:sp>
        <p:sp>
          <p:nvSpPr>
            <p:cNvPr id="26642" name="Rectangle 17">
              <a:extLst>
                <a:ext uri="{FF2B5EF4-FFF2-40B4-BE49-F238E27FC236}">
                  <a16:creationId xmlns:a16="http://schemas.microsoft.com/office/drawing/2014/main" id="{CF31C33B-A047-DE4F-A248-7D3842A9A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496"/>
              <a:ext cx="231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Source Address of Originating Host</a:t>
              </a:r>
            </a:p>
          </p:txBody>
        </p:sp>
        <p:sp>
          <p:nvSpPr>
            <p:cNvPr id="26643" name="Rectangle 18">
              <a:extLst>
                <a:ext uri="{FF2B5EF4-FFF2-40B4-BE49-F238E27FC236}">
                  <a16:creationId xmlns:a16="http://schemas.microsoft.com/office/drawing/2014/main" id="{E2A1CB9B-FA6F-FA46-9FB2-621762E79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2832"/>
              <a:ext cx="231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Destination Address of Target Host</a:t>
              </a:r>
            </a:p>
          </p:txBody>
        </p:sp>
        <p:sp>
          <p:nvSpPr>
            <p:cNvPr id="26644" name="Rectangle 19">
              <a:extLst>
                <a:ext uri="{FF2B5EF4-FFF2-40B4-BE49-F238E27FC236}">
                  <a16:creationId xmlns:a16="http://schemas.microsoft.com/office/drawing/2014/main" id="{65AFD6C7-34C6-8C4F-A325-F614F77C7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3168"/>
              <a:ext cx="231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Options</a:t>
              </a:r>
            </a:p>
          </p:txBody>
        </p:sp>
        <p:sp>
          <p:nvSpPr>
            <p:cNvPr id="26645" name="Rectangle 20">
              <a:extLst>
                <a:ext uri="{FF2B5EF4-FFF2-40B4-BE49-F238E27FC236}">
                  <a16:creationId xmlns:a16="http://schemas.microsoft.com/office/drawing/2014/main" id="{3EE51A39-1940-AE4F-947F-20C400CDE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3504"/>
              <a:ext cx="2318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Padding</a:t>
              </a:r>
            </a:p>
          </p:txBody>
        </p:sp>
        <p:sp>
          <p:nvSpPr>
            <p:cNvPr id="26646" name="Rectangle 21">
              <a:extLst>
                <a:ext uri="{FF2B5EF4-FFF2-40B4-BE49-F238E27FC236}">
                  <a16:creationId xmlns:a16="http://schemas.microsoft.com/office/drawing/2014/main" id="{9B7CD47A-7ABB-E141-9B52-DEA830574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3696"/>
              <a:ext cx="2318" cy="4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IP Data</a:t>
              </a:r>
            </a:p>
          </p:txBody>
        </p:sp>
        <p:sp>
          <p:nvSpPr>
            <p:cNvPr id="26647" name="Rectangle 22">
              <a:extLst>
                <a:ext uri="{FF2B5EF4-FFF2-40B4-BE49-F238E27FC236}">
                  <a16:creationId xmlns:a16="http://schemas.microsoft.com/office/drawing/2014/main" id="{0E1AF6A9-6CC4-854A-9B75-055676F36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" y="1737"/>
              <a:ext cx="145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  <a:defRPr/>
              </a:pPr>
              <a:r>
                <a:rPr lang="en-US" sz="1600" dirty="0"/>
                <a:t>Fragment Offset</a:t>
              </a:r>
            </a:p>
          </p:txBody>
        </p:sp>
      </p:grpSp>
      <p:sp>
        <p:nvSpPr>
          <p:cNvPr id="26630" name="Text Box 23">
            <a:extLst>
              <a:ext uri="{FF2B5EF4-FFF2-40B4-BE49-F238E27FC236}">
                <a16:creationId xmlns:a16="http://schemas.microsoft.com/office/drawing/2014/main" id="{61977815-D6A4-074D-A2D8-9717A5A9E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865" y="1023937"/>
            <a:ext cx="296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600">
                <a:solidFill>
                  <a:schemeClr val="tx1"/>
                </a:solidFill>
                <a:ea typeface="ＭＳ Ｐゴシック" panose="020B0600070205080204" pitchFamily="34" charset="-128"/>
              </a:rPr>
              <a:t>0</a:t>
            </a:r>
          </a:p>
        </p:txBody>
      </p:sp>
      <p:sp>
        <p:nvSpPr>
          <p:cNvPr id="26631" name="Text Box 24">
            <a:extLst>
              <a:ext uri="{FF2B5EF4-FFF2-40B4-BE49-F238E27FC236}">
                <a16:creationId xmlns:a16="http://schemas.microsoft.com/office/drawing/2014/main" id="{55909133-BF75-C948-AAF2-32DEA1C2A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989" y="1084261"/>
            <a:ext cx="364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600" dirty="0">
                <a:latin typeface="+mn-lt"/>
              </a:rPr>
              <a:t>31</a:t>
            </a:r>
          </a:p>
        </p:txBody>
      </p:sp>
      <p:grpSp>
        <p:nvGrpSpPr>
          <p:cNvPr id="18439" name="Group 4">
            <a:extLst>
              <a:ext uri="{FF2B5EF4-FFF2-40B4-BE49-F238E27FC236}">
                <a16:creationId xmlns:a16="http://schemas.microsoft.com/office/drawing/2014/main" id="{EF4DD0AF-5B94-6A4D-B41D-5149C92B9530}"/>
              </a:ext>
            </a:extLst>
          </p:cNvPr>
          <p:cNvGrpSpPr>
            <a:grpSpLocks/>
          </p:cNvGrpSpPr>
          <p:nvPr/>
        </p:nvGrpSpPr>
        <p:grpSpPr bwMode="auto">
          <a:xfrm>
            <a:off x="6172202" y="2209801"/>
            <a:ext cx="3992563" cy="3305175"/>
            <a:chOff x="2928" y="1392"/>
            <a:chExt cx="2515" cy="2082"/>
          </a:xfrm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70CEF3B5-D6F7-D94F-8A89-91E6DE026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392"/>
              <a:ext cx="960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Source Port</a:t>
              </a: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315E0175-7E79-884D-9593-87089A1A8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392"/>
              <a:ext cx="1152" cy="2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Dest port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55FFE65C-464A-7840-8FFA-C6A9513AF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632"/>
              <a:ext cx="2112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SEQ Number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A6568F2A-E210-A349-995A-A8B96DF4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872"/>
              <a:ext cx="2112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ACK Number</a:t>
              </a: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BCE2F66D-E6ED-4C4D-A4CA-47438737E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112"/>
              <a:ext cx="2112" cy="49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>
                <a:buFontTx/>
                <a:buNone/>
                <a:defRPr/>
              </a:pPr>
              <a:endParaRPr lang="en-US" sz="1600"/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096D447E-3F60-5845-8831-EDBB9D9AF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610"/>
              <a:ext cx="2112" cy="8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  <a:extLst>
              <a:ext uri="{909E8E84-426E-40dd-AFC4-6F175D3DCCD1}"/>
            </a:extLst>
          </p:spPr>
          <p:txBody>
            <a:bodyPr wrap="none" anchor="ctr"/>
            <a:lstStyle/>
            <a:p>
              <a:pPr algn="ctr">
                <a:buFontTx/>
                <a:buNone/>
                <a:defRPr/>
              </a:pPr>
              <a:r>
                <a:rPr lang="en-US" sz="1600"/>
                <a:t>Other stuff</a:t>
              </a: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B95614D9-6525-3341-85B8-4AB9502ED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" y="2157"/>
              <a:ext cx="20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  <a:extLst>
              <a:ext uri="{909E8E84-426E-40dd-AFC4-6F175D3DCCD1}"/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U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R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FF367E36-D333-4642-8A68-C7149569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1" y="2157"/>
              <a:ext cx="196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  <a:extLst>
              <a:ext uri="{909E8E84-426E-40dd-AFC4-6F175D3DCCD1}"/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P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S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63496B0D-4393-1346-BA2A-15FD4CC8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" y="2157"/>
              <a:ext cx="194" cy="40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A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C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771D1C42-1088-C24B-8C4F-36E24040C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0" y="2157"/>
              <a:ext cx="203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  <a:extLst>
              <a:ext uri="{909E8E84-426E-40dd-AFC4-6F175D3DCCD1}"/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P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S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37" name="Rectangle 15">
              <a:extLst>
                <a:ext uri="{FF2B5EF4-FFF2-40B4-BE49-F238E27FC236}">
                  <a16:creationId xmlns:a16="http://schemas.microsoft.com/office/drawing/2014/main" id="{E7424257-009B-8F49-B553-6A722E667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4" y="2157"/>
              <a:ext cx="202" cy="40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S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Y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5C5E0F11-7F87-FA41-9665-05D4DD5E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" y="2157"/>
              <a:ext cx="202" cy="4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none" w="lg" len="med"/>
            </a:ln>
            <a:extLst>
              <a:ext uri="{909E8E84-426E-40dd-AFC4-6F175D3DCCD1}"/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F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I</a:t>
              </a:r>
            </a:p>
            <a:p>
              <a:pPr algn="ctr">
                <a:lnSpc>
                  <a:spcPct val="75000"/>
                </a:lnSpc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39" name="Text Box 17">
              <a:extLst>
                <a:ext uri="{FF2B5EF4-FFF2-40B4-BE49-F238E27FC236}">
                  <a16:creationId xmlns:a16="http://schemas.microsoft.com/office/drawing/2014/main" id="{A3060297-0D3D-2B45-AE6D-E5E243607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1392"/>
              <a:ext cx="1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40" name="Text Box 18">
              <a:extLst>
                <a:ext uri="{FF2B5EF4-FFF2-40B4-BE49-F238E27FC236}">
                  <a16:creationId xmlns:a16="http://schemas.microsoft.com/office/drawing/2014/main" id="{901C23DE-ECAB-B546-938D-EB090110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4" y="1392"/>
              <a:ext cx="22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r>
                <a:rPr lang="en-US" sz="1600" dirty="0">
                  <a:latin typeface="+mn-lt"/>
                </a:rPr>
                <a:t>31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717753-3D1C-D743-B397-894907D5C264}"/>
              </a:ext>
            </a:extLst>
          </p:cNvPr>
          <p:cNvSpPr txBox="1"/>
          <p:nvPr/>
        </p:nvSpPr>
        <p:spPr>
          <a:xfrm>
            <a:off x="2488283" y="471437"/>
            <a:ext cx="1744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IP header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ED23A0-DA96-BE4C-9C64-3985284FC4A8}"/>
              </a:ext>
            </a:extLst>
          </p:cNvPr>
          <p:cNvSpPr txBox="1"/>
          <p:nvPr/>
        </p:nvSpPr>
        <p:spPr>
          <a:xfrm>
            <a:off x="7099302" y="1596451"/>
            <a:ext cx="206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TCP header</a:t>
            </a:r>
          </a:p>
        </p:txBody>
      </p:sp>
    </p:spTree>
    <p:extLst>
      <p:ext uri="{BB962C8B-B14F-4D97-AF65-F5344CB8AC3E}">
        <p14:creationId xmlns:p14="http://schemas.microsoft.com/office/powerpoint/2010/main" val="3744826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46B9E135-CDE2-6D4D-86B3-C68BF15DD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TCP Handshake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75E92FB-6F91-CB4B-9889-B27DA0FA3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133600"/>
            <a:ext cx="304800" cy="4114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9461" name="Rectangle 4">
            <a:extLst>
              <a:ext uri="{FF2B5EF4-FFF2-40B4-BE49-F238E27FC236}">
                <a16:creationId xmlns:a16="http://schemas.microsoft.com/office/drawing/2014/main" id="{FCBCDC1A-5217-C449-9F84-95545174B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133600"/>
            <a:ext cx="304800" cy="4114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19462" name="Text Box 5">
            <a:extLst>
              <a:ext uri="{FF2B5EF4-FFF2-40B4-BE49-F238E27FC236}">
                <a16:creationId xmlns:a16="http://schemas.microsoft.com/office/drawing/2014/main" id="{DB41EA47-ABA9-FA42-A749-69B3E52FA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1600200"/>
            <a:ext cx="375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19463" name="Text Box 6">
            <a:extLst>
              <a:ext uri="{FF2B5EF4-FFF2-40B4-BE49-F238E27FC236}">
                <a16:creationId xmlns:a16="http://schemas.microsoft.com/office/drawing/2014/main" id="{6760CA5F-FAFA-2341-9ED5-1091A91D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1600200"/>
            <a:ext cx="336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</a:p>
        </p:txBody>
      </p:sp>
      <p:sp>
        <p:nvSpPr>
          <p:cNvPr id="19464" name="Line 7">
            <a:extLst>
              <a:ext uri="{FF2B5EF4-FFF2-40B4-BE49-F238E27FC236}">
                <a16:creationId xmlns:a16="http://schemas.microsoft.com/office/drawing/2014/main" id="{0C721EA7-6A5F-F746-BEA2-E86384AE5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438400"/>
            <a:ext cx="4370388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Line 8">
            <a:extLst>
              <a:ext uri="{FF2B5EF4-FFF2-40B4-BE49-F238E27FC236}">
                <a16:creationId xmlns:a16="http://schemas.microsoft.com/office/drawing/2014/main" id="{5DD88F09-EC58-4543-AD5D-4A2D8F56AE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4813" y="3200400"/>
            <a:ext cx="4191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6" name="Line 9">
            <a:extLst>
              <a:ext uri="{FF2B5EF4-FFF2-40B4-BE49-F238E27FC236}">
                <a16:creationId xmlns:a16="http://schemas.microsoft.com/office/drawing/2014/main" id="{834DC0DE-412A-3F44-8214-B640D4084A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4814" y="4648200"/>
            <a:ext cx="4244975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7" name="Text Box 10">
            <a:extLst>
              <a:ext uri="{FF2B5EF4-FFF2-40B4-BE49-F238E27FC236}">
                <a16:creationId xmlns:a16="http://schemas.microsoft.com/office/drawing/2014/main" id="{611730B2-EE47-3147-9599-8AFACC9DA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4" y="2209801"/>
            <a:ext cx="687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19468" name="Text Box 11">
            <a:extLst>
              <a:ext uri="{FF2B5EF4-FFF2-40B4-BE49-F238E27FC236}">
                <a16:creationId xmlns:a16="http://schemas.microsoft.com/office/drawing/2014/main" id="{F2C1BFFF-9A43-7141-AC6F-A13917F7D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3290889"/>
            <a:ext cx="12666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1800">
                <a:solidFill>
                  <a:schemeClr val="tx1"/>
                </a:solidFill>
                <a:latin typeface="+mn-lt"/>
              </a:rPr>
              <a:t>, ACK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</a:t>
            </a:r>
          </a:p>
        </p:txBody>
      </p:sp>
      <p:sp>
        <p:nvSpPr>
          <p:cNvPr id="19469" name="Text Box 12">
            <a:extLst>
              <a:ext uri="{FF2B5EF4-FFF2-40B4-BE49-F238E27FC236}">
                <a16:creationId xmlns:a16="http://schemas.microsoft.com/office/drawing/2014/main" id="{405C1A33-BE15-1445-A6C7-0F3786D5A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326" y="4648200"/>
            <a:ext cx="688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ACK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19470" name="Text Box 13">
            <a:extLst>
              <a:ext uri="{FF2B5EF4-FFF2-40B4-BE49-F238E27FC236}">
                <a16:creationId xmlns:a16="http://schemas.microsoft.com/office/drawing/2014/main" id="{58E3921D-3BBD-4B42-A9E7-9881A1E33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286001"/>
            <a:ext cx="1305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Listening…</a:t>
            </a:r>
            <a:endParaRPr lang="en-US" altLang="en-US" sz="20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471" name="Text Box 14">
            <a:extLst>
              <a:ext uri="{FF2B5EF4-FFF2-40B4-BE49-F238E27FC236}">
                <a16:creationId xmlns:a16="http://schemas.microsoft.com/office/drawing/2014/main" id="{3CC62726-9CAE-F64A-A041-2CAF443A4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801" y="2833688"/>
            <a:ext cx="2605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Spawn thread,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store data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(connection state, etc.)</a:t>
            </a:r>
            <a:endParaRPr lang="en-US" altLang="en-US" sz="20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472" name="Text Box 15">
            <a:extLst>
              <a:ext uri="{FF2B5EF4-FFF2-40B4-BE49-F238E27FC236}">
                <a16:creationId xmlns:a16="http://schemas.microsoft.com/office/drawing/2014/main" id="{54247B80-B0F3-1640-9F3C-34CF3EA2B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801" y="4343400"/>
            <a:ext cx="670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Wait</a:t>
            </a:r>
            <a:endParaRPr lang="en-US" altLang="en-US" sz="20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473" name="Text Box 16">
            <a:extLst>
              <a:ext uri="{FF2B5EF4-FFF2-40B4-BE49-F238E27FC236}">
                <a16:creationId xmlns:a16="http://schemas.microsoft.com/office/drawing/2014/main" id="{CA45ED5E-1273-8547-9004-221859108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5576888"/>
            <a:ext cx="13580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u="sng" dirty="0">
                <a:solidFill>
                  <a:schemeClr val="tx1"/>
                </a:solidFill>
                <a:latin typeface="+mn-lt"/>
              </a:rPr>
              <a:t>Connected</a:t>
            </a:r>
            <a:endParaRPr lang="en-US" altLang="en-US" sz="2000" u="sng" baseline="-25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4" descr="Dr. Evil | Super villain Wiki | Fandom">
            <a:extLst>
              <a:ext uri="{FF2B5EF4-FFF2-40B4-BE49-F238E27FC236}">
                <a16:creationId xmlns:a16="http://schemas.microsoft.com/office/drawing/2014/main" id="{8F92C2B8-78C2-4F47-AC64-2CD82E502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218" y="2438400"/>
            <a:ext cx="594060" cy="6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7551893-F8AA-1A45-8CDC-C4A3AC1CA2C1}"/>
              </a:ext>
            </a:extLst>
          </p:cNvPr>
          <p:cNvGrpSpPr/>
          <p:nvPr/>
        </p:nvGrpSpPr>
        <p:grpSpPr>
          <a:xfrm>
            <a:off x="9334751" y="3039548"/>
            <a:ext cx="536760" cy="336600"/>
            <a:chOff x="9334751" y="3039548"/>
            <a:chExt cx="53676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FDBAC68-E285-A844-995A-D634BA0641B3}"/>
                    </a:ext>
                  </a:extLst>
                </p14:cNvPr>
                <p14:cNvContentPartPr/>
                <p14:nvPr/>
              </p14:nvContentPartPr>
              <p14:xfrm>
                <a:off x="9334751" y="3039548"/>
                <a:ext cx="536760" cy="239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FDBAC68-E285-A844-995A-D634BA0641B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16751" y="3021908"/>
                  <a:ext cx="572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6FCA10B-6550-5C41-BFB8-EAE9D0547B91}"/>
                    </a:ext>
                  </a:extLst>
                </p14:cNvPr>
                <p14:cNvContentPartPr/>
                <p14:nvPr/>
              </p14:nvContentPartPr>
              <p14:xfrm>
                <a:off x="9338711" y="3284708"/>
                <a:ext cx="122760" cy="91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6FCA10B-6550-5C41-BFB8-EAE9D0547B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20711" y="3266708"/>
                  <a:ext cx="15840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529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2EB2EDD2-F50E-174C-991F-26238086E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SYN Flooding Attack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CB6E9C7-FF82-CA42-AA8F-75299F00B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133600"/>
            <a:ext cx="304800" cy="4114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0485" name="Text Box 4">
            <a:extLst>
              <a:ext uri="{FF2B5EF4-FFF2-40B4-BE49-F238E27FC236}">
                <a16:creationId xmlns:a16="http://schemas.microsoft.com/office/drawing/2014/main" id="{0A7A1554-7625-DF4A-BFD9-0732D810A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1600200"/>
            <a:ext cx="336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</a:p>
        </p:txBody>
      </p:sp>
      <p:sp>
        <p:nvSpPr>
          <p:cNvPr id="20486" name="Line 5">
            <a:extLst>
              <a:ext uri="{FF2B5EF4-FFF2-40B4-BE49-F238E27FC236}">
                <a16:creationId xmlns:a16="http://schemas.microsoft.com/office/drawing/2014/main" id="{4317E01E-CFE6-EA4F-920D-B257A6EAB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438400"/>
            <a:ext cx="4370388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Text Box 6">
            <a:extLst>
              <a:ext uri="{FF2B5EF4-FFF2-40B4-BE49-F238E27FC236}">
                <a16:creationId xmlns:a16="http://schemas.microsoft.com/office/drawing/2014/main" id="{EEA3287F-C6B8-084C-BED8-8974A65F0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6" y="2209800"/>
            <a:ext cx="20377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spoofed</a:t>
            </a:r>
            <a:r>
              <a:rPr lang="en-US" altLang="en-US" sz="18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source addr 1</a:t>
            </a:r>
          </a:p>
        </p:txBody>
      </p:sp>
      <p:sp>
        <p:nvSpPr>
          <p:cNvPr id="20488" name="Text Box 7">
            <a:extLst>
              <a:ext uri="{FF2B5EF4-FFF2-40B4-BE49-F238E27FC236}">
                <a16:creationId xmlns:a16="http://schemas.microsoft.com/office/drawing/2014/main" id="{44F1A96E-FEAE-F648-9CFD-301DDB394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286001"/>
            <a:ext cx="1305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Listening…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489" name="Text Box 8">
            <a:extLst>
              <a:ext uri="{FF2B5EF4-FFF2-40B4-BE49-F238E27FC236}">
                <a16:creationId xmlns:a16="http://schemas.microsoft.com/office/drawing/2014/main" id="{E44BEA95-4C94-5140-892C-1753E3FD7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1" y="2667001"/>
            <a:ext cx="25250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Spawn a new thread,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store connection data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490" name="Picture 9" descr="j0139031">
            <a:extLst>
              <a:ext uri="{FF2B5EF4-FFF2-40B4-BE49-F238E27FC236}">
                <a16:creationId xmlns:a16="http://schemas.microsoft.com/office/drawing/2014/main" id="{0082A0A6-341E-C34B-8039-6C7CB2C35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1201" y="2209800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Line 10">
            <a:extLst>
              <a:ext uri="{FF2B5EF4-FFF2-40B4-BE49-F238E27FC236}">
                <a16:creationId xmlns:a16="http://schemas.microsoft.com/office/drawing/2014/main" id="{05179716-5F5F-1E46-A190-3A62DAD08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4370388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Text Box 11">
            <a:extLst>
              <a:ext uri="{FF2B5EF4-FFF2-40B4-BE49-F238E27FC236}">
                <a16:creationId xmlns:a16="http://schemas.microsoft.com/office/drawing/2014/main" id="{11ACEB86-C2F9-7147-8456-3A14ED987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2743200"/>
            <a:ext cx="2139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 dirty="0" err="1">
                <a:solidFill>
                  <a:schemeClr val="tx1"/>
                </a:solidFill>
                <a:latin typeface="+mn-lt"/>
              </a:rPr>
              <a:t>spoofed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800" baseline="-25000" dirty="0">
                <a:solidFill>
                  <a:schemeClr val="tx1"/>
                </a:solidFill>
                <a:latin typeface="+mn-lt"/>
              </a:rPr>
              <a:t>source </a:t>
            </a:r>
            <a:r>
              <a:rPr lang="en-US" altLang="en-US" sz="1800" baseline="-25000" dirty="0" err="1">
                <a:solidFill>
                  <a:schemeClr val="tx1"/>
                </a:solidFill>
                <a:latin typeface="+mn-lt"/>
              </a:rPr>
              <a:t>addr</a:t>
            </a:r>
            <a:r>
              <a:rPr lang="en-US" altLang="en-US" sz="1800" baseline="-25000" dirty="0">
                <a:solidFill>
                  <a:schemeClr val="tx1"/>
                </a:solidFill>
                <a:latin typeface="+mn-lt"/>
              </a:rPr>
              <a:t> 2</a:t>
            </a:r>
          </a:p>
        </p:txBody>
      </p:sp>
      <p:sp>
        <p:nvSpPr>
          <p:cNvPr id="20493" name="Line 12">
            <a:extLst>
              <a:ext uri="{FF2B5EF4-FFF2-40B4-BE49-F238E27FC236}">
                <a16:creationId xmlns:a16="http://schemas.microsoft.com/office/drawing/2014/main" id="{2564B907-7090-014B-ADAD-44C441DE2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2414" y="3505200"/>
            <a:ext cx="4370387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Text Box 13">
            <a:extLst>
              <a:ext uri="{FF2B5EF4-FFF2-40B4-BE49-F238E27FC236}">
                <a16:creationId xmlns:a16="http://schemas.microsoft.com/office/drawing/2014/main" id="{8226D52F-652F-9844-A384-5C6F67E09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3276600"/>
            <a:ext cx="2139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spoofed</a:t>
            </a:r>
            <a:r>
              <a:rPr lang="en-US" altLang="en-US" sz="18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source addr 3</a:t>
            </a:r>
          </a:p>
        </p:txBody>
      </p:sp>
      <p:sp>
        <p:nvSpPr>
          <p:cNvPr id="20495" name="Line 14">
            <a:extLst>
              <a:ext uri="{FF2B5EF4-FFF2-40B4-BE49-F238E27FC236}">
                <a16:creationId xmlns:a16="http://schemas.microsoft.com/office/drawing/2014/main" id="{48C3B208-C8F8-1643-A4DA-7D0549AF4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038600"/>
            <a:ext cx="4370388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Text Box 15">
            <a:extLst>
              <a:ext uri="{FF2B5EF4-FFF2-40B4-BE49-F238E27FC236}">
                <a16:creationId xmlns:a16="http://schemas.microsoft.com/office/drawing/2014/main" id="{F5FCB2A6-9D6C-7446-9182-6C377C1B4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3810000"/>
            <a:ext cx="2139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spoofed</a:t>
            </a:r>
            <a:r>
              <a:rPr lang="en-US" altLang="en-US" sz="18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source addr 4</a:t>
            </a:r>
          </a:p>
        </p:txBody>
      </p:sp>
      <p:sp>
        <p:nvSpPr>
          <p:cNvPr id="20497" name="Line 16">
            <a:extLst>
              <a:ext uri="{FF2B5EF4-FFF2-40B4-BE49-F238E27FC236}">
                <a16:creationId xmlns:a16="http://schemas.microsoft.com/office/drawing/2014/main" id="{98A4D162-B665-5D45-A7FE-39ED83A522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572000"/>
            <a:ext cx="4370388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Text Box 17">
            <a:extLst>
              <a:ext uri="{FF2B5EF4-FFF2-40B4-BE49-F238E27FC236}">
                <a16:creationId xmlns:a16="http://schemas.microsoft.com/office/drawing/2014/main" id="{01D66B07-6F87-A448-9C9B-0C637F09B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4343400"/>
            <a:ext cx="2139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spoofed</a:t>
            </a:r>
            <a:r>
              <a:rPr lang="en-US" altLang="en-US" sz="18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source addr 5</a:t>
            </a:r>
          </a:p>
        </p:txBody>
      </p:sp>
      <p:sp>
        <p:nvSpPr>
          <p:cNvPr id="20499" name="Rectangle 18">
            <a:extLst>
              <a:ext uri="{FF2B5EF4-FFF2-40B4-BE49-F238E27FC236}">
                <a16:creationId xmlns:a16="http://schemas.microsoft.com/office/drawing/2014/main" id="{3CEEA6CB-E50D-FE4C-97E3-6400CDAFF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76600"/>
            <a:ext cx="152400" cy="2971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20500" name="Rectangle 19">
            <a:extLst>
              <a:ext uri="{FF2B5EF4-FFF2-40B4-BE49-F238E27FC236}">
                <a16:creationId xmlns:a16="http://schemas.microsoft.com/office/drawing/2014/main" id="{E45691BC-22AB-F440-819A-6B2D33186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810000"/>
            <a:ext cx="152400" cy="2438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20501" name="Rectangle 20">
            <a:extLst>
              <a:ext uri="{FF2B5EF4-FFF2-40B4-BE49-F238E27FC236}">
                <a16:creationId xmlns:a16="http://schemas.microsoft.com/office/drawing/2014/main" id="{823384C3-20BD-7043-B333-4881CDE0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343400"/>
            <a:ext cx="152400" cy="1905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20502" name="Rectangle 21">
            <a:extLst>
              <a:ext uri="{FF2B5EF4-FFF2-40B4-BE49-F238E27FC236}">
                <a16:creationId xmlns:a16="http://schemas.microsoft.com/office/drawing/2014/main" id="{9C284641-8315-CD45-9086-ED145F4E5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800600"/>
            <a:ext cx="152400" cy="1447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20503" name="Rectangle 22">
            <a:extLst>
              <a:ext uri="{FF2B5EF4-FFF2-40B4-BE49-F238E27FC236}">
                <a16:creationId xmlns:a16="http://schemas.microsoft.com/office/drawing/2014/main" id="{9CDA61A7-B311-3545-B200-5A3AE962E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334000"/>
            <a:ext cx="152400" cy="914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sz="2000">
              <a:latin typeface="+mn-lt"/>
            </a:endParaRPr>
          </a:p>
        </p:txBody>
      </p:sp>
      <p:sp>
        <p:nvSpPr>
          <p:cNvPr id="20504" name="Text Box 23">
            <a:extLst>
              <a:ext uri="{FF2B5EF4-FFF2-40B4-BE49-F238E27FC236}">
                <a16:creationId xmlns:a16="http://schemas.microsoft.com/office/drawing/2014/main" id="{11431C6B-A573-4848-A3C5-3989988B4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551" y="3367088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… and more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505" name="Text Box 24">
            <a:extLst>
              <a:ext uri="{FF2B5EF4-FFF2-40B4-BE49-F238E27FC236}">
                <a16:creationId xmlns:a16="http://schemas.microsoft.com/office/drawing/2014/main" id="{09F52D8D-9410-914C-ACCD-8212FCA9E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1" y="3810001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… and more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506" name="Text Box 25">
            <a:extLst>
              <a:ext uri="{FF2B5EF4-FFF2-40B4-BE49-F238E27FC236}">
                <a16:creationId xmlns:a16="http://schemas.microsoft.com/office/drawing/2014/main" id="{3AC364B5-B097-DA46-9F3F-522C00D69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8151" y="4281488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… and more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507" name="Text Box 26">
            <a:extLst>
              <a:ext uri="{FF2B5EF4-FFF2-40B4-BE49-F238E27FC236}">
                <a16:creationId xmlns:a16="http://schemas.microsoft.com/office/drawing/2014/main" id="{80B3F2D8-8357-B045-8DFD-30331B98B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0551" y="4738688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… and more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508" name="Text Box 27">
            <a:extLst>
              <a:ext uri="{FF2B5EF4-FFF2-40B4-BE49-F238E27FC236}">
                <a16:creationId xmlns:a16="http://schemas.microsoft.com/office/drawing/2014/main" id="{59A9EAF8-DA4E-EA46-841E-8A8581A75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2951" y="5272088"/>
            <a:ext cx="14750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… and more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678FD-907D-934E-8A04-7F59C63F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03" y="4891967"/>
            <a:ext cx="3642498" cy="132343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MS Blaster (August 16, 2003):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+mn-lt"/>
              </a:rPr>
              <a:t>every infected machine sent 50 packets per second to port 80 on windowsupdate.com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C80266-8F56-5E44-A105-C7F672F3ADAD}"/>
              </a:ext>
            </a:extLst>
          </p:cNvPr>
          <p:cNvSpPr txBox="1"/>
          <p:nvPr/>
        </p:nvSpPr>
        <p:spPr>
          <a:xfrm>
            <a:off x="5782768" y="536502"/>
            <a:ext cx="2294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does not verify or authenticate source address of packets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8608CA-6EC9-F64D-A6FE-3CFEB9CFB700}"/>
              </a:ext>
            </a:extLst>
          </p:cNvPr>
          <p:cNvGrpSpPr/>
          <p:nvPr/>
        </p:nvGrpSpPr>
        <p:grpSpPr>
          <a:xfrm>
            <a:off x="5924875" y="1594623"/>
            <a:ext cx="208080" cy="611280"/>
            <a:chOff x="5924875" y="1594623"/>
            <a:chExt cx="20808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95E20DB-1DB8-C649-AA7B-0E270455B677}"/>
                    </a:ext>
                  </a:extLst>
                </p14:cNvPr>
                <p14:cNvContentPartPr/>
                <p14:nvPr/>
              </p14:nvContentPartPr>
              <p14:xfrm>
                <a:off x="5924875" y="1594623"/>
                <a:ext cx="208080" cy="611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95E20DB-1DB8-C649-AA7B-0E270455B6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15875" y="1585983"/>
                  <a:ext cx="22572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8DDDED1-1CE3-9447-ADF1-8845D640FE6A}"/>
                    </a:ext>
                  </a:extLst>
                </p14:cNvPr>
                <p14:cNvContentPartPr/>
                <p14:nvPr/>
              </p14:nvContentPartPr>
              <p14:xfrm>
                <a:off x="5963395" y="2106903"/>
                <a:ext cx="84960" cy="97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8DDDED1-1CE3-9447-ADF1-8845D640FE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54755" y="2098263"/>
                  <a:ext cx="10260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19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6" grpId="0" animBg="1"/>
      <p:bldP spid="20487" grpId="0"/>
      <p:bldP spid="20489" grpId="0"/>
      <p:bldP spid="20491" grpId="0" animBg="1"/>
      <p:bldP spid="20492" grpId="0"/>
      <p:bldP spid="20493" grpId="0" animBg="1"/>
      <p:bldP spid="20494" grpId="0"/>
      <p:bldP spid="20495" grpId="0" animBg="1"/>
      <p:bldP spid="20496" grpId="0"/>
      <p:bldP spid="20497" grpId="0" animBg="1"/>
      <p:bldP spid="20498" grpId="0"/>
      <p:bldP spid="20500" grpId="0" animBg="1"/>
      <p:bldP spid="20501" grpId="0" animBg="1"/>
      <p:bldP spid="20502" grpId="0" animBg="1"/>
      <p:bldP spid="20503" grpId="0" animBg="1"/>
      <p:bldP spid="20504" grpId="0"/>
      <p:bldP spid="20505" grpId="0"/>
      <p:bldP spid="20506" grpId="0"/>
      <p:bldP spid="20507" grpId="0"/>
      <p:bldP spid="20508" grpId="0"/>
      <p:bldP spid="29" grpId="0" animBg="1"/>
      <p:bldP spid="30" grpId="0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244CE-5D82-7E40-BC0F-0F22FAE3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06F31A1-2ED5-B641-ADB1-057409978E31}"/>
              </a:ext>
            </a:extLst>
          </p:cNvPr>
          <p:cNvSpPr/>
          <p:nvPr/>
        </p:nvSpPr>
        <p:spPr>
          <a:xfrm>
            <a:off x="4733985" y="2683219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ISP1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10B350-366A-CA48-8303-2D9AE6C6D25F}"/>
              </a:ext>
            </a:extLst>
          </p:cNvPr>
          <p:cNvSpPr/>
          <p:nvPr/>
        </p:nvSpPr>
        <p:spPr>
          <a:xfrm>
            <a:off x="6896100" y="2817464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ISP2 </a:t>
            </a:r>
          </a:p>
        </p:txBody>
      </p:sp>
      <p:pic>
        <p:nvPicPr>
          <p:cNvPr id="12" name="Picture 425">
            <a:extLst>
              <a:ext uri="{FF2B5EF4-FFF2-40B4-BE49-F238E27FC236}">
                <a16:creationId xmlns:a16="http://schemas.microsoft.com/office/drawing/2014/main" id="{42815C61-13A8-2542-AF7F-2D58D67E5DA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336450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66A71-3119-314A-88ED-960A4DAFEEE2}"/>
              </a:ext>
            </a:extLst>
          </p:cNvPr>
          <p:cNvCxnSpPr/>
          <p:nvPr/>
        </p:nvCxnSpPr>
        <p:spPr>
          <a:xfrm flipV="1">
            <a:off x="4388645" y="3211110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4E0DCF-5654-8A48-81D7-7A5259D56921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8189119" y="3134665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57C146-4269-2849-A0C2-8EF9BB89B144}"/>
              </a:ext>
            </a:extLst>
          </p:cNvPr>
          <p:cNvCxnSpPr>
            <a:cxnSpLocks/>
          </p:cNvCxnSpPr>
          <p:nvPr/>
        </p:nvCxnSpPr>
        <p:spPr>
          <a:xfrm>
            <a:off x="3352801" y="3156689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21">
            <a:extLst>
              <a:ext uri="{FF2B5EF4-FFF2-40B4-BE49-F238E27FC236}">
                <a16:creationId xmlns:a16="http://schemas.microsoft.com/office/drawing/2014/main" id="{6DE872FA-6DBA-3648-B776-7CE3DFFD7865}"/>
              </a:ext>
            </a:extLst>
          </p:cNvPr>
          <p:cNvSpPr/>
          <p:nvPr/>
        </p:nvSpPr>
        <p:spPr>
          <a:xfrm>
            <a:off x="5845969" y="2587869"/>
            <a:ext cx="1159401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Backbone 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213923D-F469-8143-A82B-F27C1A5756F1}"/>
              </a:ext>
            </a:extLst>
          </p:cNvPr>
          <p:cNvSpPr/>
          <p:nvPr/>
        </p:nvSpPr>
        <p:spPr>
          <a:xfrm>
            <a:off x="6153150" y="3365256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ISP3 </a:t>
            </a:r>
          </a:p>
        </p:txBody>
      </p:sp>
      <p:pic>
        <p:nvPicPr>
          <p:cNvPr id="25" name="Picture 425">
            <a:extLst>
              <a:ext uri="{FF2B5EF4-FFF2-40B4-BE49-F238E27FC236}">
                <a16:creationId xmlns:a16="http://schemas.microsoft.com/office/drawing/2014/main" id="{0ECAC9F7-DB11-8A4E-AFCA-BEF77B6C7D4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1" y="3016597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25">
            <a:extLst>
              <a:ext uri="{FF2B5EF4-FFF2-40B4-BE49-F238E27FC236}">
                <a16:creationId xmlns:a16="http://schemas.microsoft.com/office/drawing/2014/main" id="{2F0D3184-9D11-8241-8604-E86526255A2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3046065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EDDB1B-1C2B-294C-B674-5385E8A6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34" y="2806505"/>
            <a:ext cx="492920" cy="700371"/>
          </a:xfrm>
          <a:prstGeom prst="rect">
            <a:avLst/>
          </a:prstGeom>
        </p:spPr>
      </p:pic>
      <p:pic>
        <p:nvPicPr>
          <p:cNvPr id="30" name="Picture 29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34E813F-7630-A648-B831-98374B56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90128" y="2730845"/>
            <a:ext cx="562796" cy="1113532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C7A04F-ABFF-D541-ADD3-A2BC32A40622}"/>
              </a:ext>
            </a:extLst>
          </p:cNvPr>
          <p:cNvSpPr txBox="1"/>
          <p:nvPr/>
        </p:nvSpPr>
        <p:spPr>
          <a:xfrm>
            <a:off x="8557621" y="36243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example.com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25053-A773-6C4B-9448-DEAA0BC0C96B}"/>
              </a:ext>
            </a:extLst>
          </p:cNvPr>
          <p:cNvSpPr txBox="1"/>
          <p:nvPr/>
        </p:nvSpPr>
        <p:spPr>
          <a:xfrm>
            <a:off x="2133600" y="4673945"/>
            <a:ext cx="81280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7175">
              <a:spcBef>
                <a:spcPts val="300"/>
              </a:spcBef>
              <a:buFont typeface="+mj-lt"/>
              <a:buAutoNum type="arabicPeriod"/>
            </a:pPr>
            <a:r>
              <a:rPr lang="en-US" dirty="0"/>
              <a:t> DNS lookup on </a:t>
            </a:r>
            <a:r>
              <a:rPr lang="en-US" dirty="0" err="1"/>
              <a:t>example.com</a:t>
            </a:r>
            <a:r>
              <a:rPr lang="en-US" dirty="0"/>
              <a:t> to get IP address (1.2.3.4)</a:t>
            </a:r>
          </a:p>
          <a:p>
            <a:pPr indent="-257175">
              <a:spcBef>
                <a:spcPts val="300"/>
              </a:spcBef>
              <a:buFont typeface="+mj-lt"/>
              <a:buAutoNum type="arabicPeriod"/>
            </a:pPr>
            <a:r>
              <a:rPr lang="en-US" dirty="0"/>
              <a:t> TCP connection setup via 4-way handshake of IP packets to and from 1.2.3.4 </a:t>
            </a:r>
          </a:p>
          <a:p>
            <a:pPr indent="-257175">
              <a:spcBef>
                <a:spcPts val="300"/>
              </a:spcBef>
              <a:buFont typeface="+mj-lt"/>
              <a:buAutoNum type="arabicPeriod"/>
            </a:pPr>
            <a:r>
              <a:rPr lang="en-US" dirty="0"/>
              <a:t> Send HTTP request over TCP connection</a:t>
            </a:r>
          </a:p>
        </p:txBody>
      </p:sp>
      <p:pic>
        <p:nvPicPr>
          <p:cNvPr id="33" name="Picture 3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4F51F50D-EDCD-BA4A-BD49-EB066664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3232" y="2360469"/>
            <a:ext cx="418269" cy="827576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6FAF7E-7F1D-7D48-8AA0-AD229E13833A}"/>
              </a:ext>
            </a:extLst>
          </p:cNvPr>
          <p:cNvSpPr txBox="1"/>
          <p:nvPr/>
        </p:nvSpPr>
        <p:spPr>
          <a:xfrm>
            <a:off x="3640522" y="204504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ISP1 DNS server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C5F3009-50B0-244A-AA2E-0AAFCFC3662B}"/>
              </a:ext>
            </a:extLst>
          </p:cNvPr>
          <p:cNvSpPr/>
          <p:nvPr/>
        </p:nvSpPr>
        <p:spPr>
          <a:xfrm>
            <a:off x="3344919" y="2969300"/>
            <a:ext cx="875867" cy="284637"/>
          </a:xfrm>
          <a:custGeom>
            <a:avLst/>
            <a:gdLst>
              <a:gd name="connsiteX0" fmla="*/ 0 w 1167823"/>
              <a:gd name="connsiteY0" fmla="*/ 0 h 379516"/>
              <a:gd name="connsiteX1" fmla="*/ 1008993 w 1167823"/>
              <a:gd name="connsiteY1" fmla="*/ 378372 h 379516"/>
              <a:gd name="connsiteX2" fmla="*/ 1150882 w 1167823"/>
              <a:gd name="connsiteY2" fmla="*/ 94593 h 37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823" h="379516">
                <a:moveTo>
                  <a:pt x="0" y="0"/>
                </a:moveTo>
                <a:cubicBezTo>
                  <a:pt x="408589" y="181303"/>
                  <a:pt x="817179" y="362607"/>
                  <a:pt x="1008993" y="378372"/>
                </a:cubicBezTo>
                <a:cubicBezTo>
                  <a:pt x="1200807" y="394138"/>
                  <a:pt x="1175844" y="244365"/>
                  <a:pt x="1150882" y="9459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6356B-C91F-5E45-A687-7B75E66F3D27}"/>
              </a:ext>
            </a:extLst>
          </p:cNvPr>
          <p:cNvSpPr txBox="1"/>
          <p:nvPr/>
        </p:nvSpPr>
        <p:spPr>
          <a:xfrm>
            <a:off x="8610602" y="393099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BFA09D2-0D44-8242-848C-F8DA05348DD3}"/>
              </a:ext>
            </a:extLst>
          </p:cNvPr>
          <p:cNvSpPr/>
          <p:nvPr/>
        </p:nvSpPr>
        <p:spPr>
          <a:xfrm>
            <a:off x="3368567" y="3271124"/>
            <a:ext cx="5238093" cy="488422"/>
          </a:xfrm>
          <a:custGeom>
            <a:avLst/>
            <a:gdLst>
              <a:gd name="connsiteX0" fmla="*/ 0 w 6984124"/>
              <a:gd name="connsiteY0" fmla="*/ 176357 h 651229"/>
              <a:gd name="connsiteX1" fmla="*/ 1213945 w 6984124"/>
              <a:gd name="connsiteY1" fmla="*/ 649322 h 651229"/>
              <a:gd name="connsiteX2" fmla="*/ 2270234 w 6984124"/>
              <a:gd name="connsiteY2" fmla="*/ 18702 h 651229"/>
              <a:gd name="connsiteX3" fmla="*/ 4871545 w 6984124"/>
              <a:gd name="connsiteY3" fmla="*/ 160591 h 651229"/>
              <a:gd name="connsiteX4" fmla="*/ 6243145 w 6984124"/>
              <a:gd name="connsiteY4" fmla="*/ 97529 h 651229"/>
              <a:gd name="connsiteX5" fmla="*/ 6984124 w 6984124"/>
              <a:gd name="connsiteY5" fmla="*/ 286716 h 65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124" h="651229">
                <a:moveTo>
                  <a:pt x="0" y="176357"/>
                </a:moveTo>
                <a:cubicBezTo>
                  <a:pt x="417786" y="425977"/>
                  <a:pt x="835573" y="675598"/>
                  <a:pt x="1213945" y="649322"/>
                </a:cubicBezTo>
                <a:cubicBezTo>
                  <a:pt x="1592317" y="623046"/>
                  <a:pt x="1660634" y="100157"/>
                  <a:pt x="2270234" y="18702"/>
                </a:cubicBezTo>
                <a:cubicBezTo>
                  <a:pt x="2879834" y="-62753"/>
                  <a:pt x="4209393" y="147453"/>
                  <a:pt x="4871545" y="160591"/>
                </a:cubicBezTo>
                <a:cubicBezTo>
                  <a:pt x="5533697" y="173729"/>
                  <a:pt x="5891049" y="76508"/>
                  <a:pt x="6243145" y="97529"/>
                </a:cubicBezTo>
                <a:cubicBezTo>
                  <a:pt x="6595242" y="118550"/>
                  <a:pt x="6789683" y="202633"/>
                  <a:pt x="6984124" y="286716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502B23-F007-7344-8362-F08D9C73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Send an HTTP 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4AEFC-C431-A047-BD40-82B4A3C916A9}"/>
              </a:ext>
            </a:extLst>
          </p:cNvPr>
          <p:cNvSpPr txBox="1"/>
          <p:nvPr/>
        </p:nvSpPr>
        <p:spPr>
          <a:xfrm>
            <a:off x="10261600" y="51376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 HTTP/3</a:t>
            </a:r>
          </a:p>
        </p:txBody>
      </p:sp>
    </p:spTree>
    <p:extLst>
      <p:ext uri="{BB962C8B-B14F-4D97-AF65-F5344CB8AC3E}">
        <p14:creationId xmlns:p14="http://schemas.microsoft.com/office/powerpoint/2010/main" val="3446042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C13D34F-ED27-5245-B5C6-6EE738E18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Low-Rate SYN Floods</a:t>
            </a:r>
          </a:p>
        </p:txBody>
      </p:sp>
      <p:graphicFrame>
        <p:nvGraphicFramePr>
          <p:cNvPr id="1351723" name="Group 43">
            <a:extLst>
              <a:ext uri="{FF2B5EF4-FFF2-40B4-BE49-F238E27FC236}">
                <a16:creationId xmlns:a16="http://schemas.microsoft.com/office/drawing/2014/main" id="{9B4C5E08-2FC0-6540-ADBB-FCCA804C45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3036" y="1816964"/>
          <a:ext cx="7908324" cy="2301876"/>
        </p:xfrm>
        <a:graphic>
          <a:graphicData uri="http://schemas.openxmlformats.org/drawingml/2006/table">
            <a:tbl>
              <a:tblPr/>
              <a:tblGrid>
                <a:gridCol w="4690242">
                  <a:extLst>
                    <a:ext uri="{9D8B030D-6E8A-4147-A177-3AD203B41FA5}">
                      <a16:colId xmlns:a16="http://schemas.microsoft.com/office/drawing/2014/main" val="603747150"/>
                    </a:ext>
                  </a:extLst>
                </a:gridCol>
                <a:gridCol w="3218082">
                  <a:extLst>
                    <a:ext uri="{9D8B030D-6E8A-4147-A177-3AD203B41FA5}">
                      <a16:colId xmlns:a16="http://schemas.microsoft.com/office/drawing/2014/main" val="3520452433"/>
                    </a:ext>
                  </a:extLst>
                </a:gridCol>
              </a:tblGrid>
              <a:tr h="895350"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OS</a:t>
                      </a:r>
                    </a:p>
                  </a:txBody>
                  <a:tcPr marT="45700" marB="457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Backlog  queue size</a:t>
                      </a:r>
                    </a:p>
                  </a:txBody>
                  <a:tcPr marT="45700" marB="457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832112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Linux 1.2.x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599611"/>
                  </a:ext>
                </a:extLst>
              </a:tr>
              <a:tr h="469900"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FreeBSD 2.1.5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497579"/>
                  </a:ext>
                </a:extLst>
              </a:tr>
              <a:tr h="468313"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WinNT 4.0</a:t>
                      </a:r>
                    </a:p>
                  </a:txBody>
                  <a:tcPr marT="45700" marB="457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Font typeface="Monotype Sort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 marL="742950" indent="-285750">
                        <a:defRPr kumimoji="1" sz="2000">
                          <a:solidFill>
                            <a:schemeClr val="bg2"/>
                          </a:solidFill>
                          <a:latin typeface="Tahoma" panose="020B0604030504040204" pitchFamily="34" charset="0"/>
                        </a:defRPr>
                      </a:lvl2pPr>
                      <a:lvl3pPr marL="11430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3pPr>
                      <a:lvl4pPr marL="16002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4pPr>
                      <a:lvl5pPr marL="2057400" indent="-228600"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defRPr kumimoji="1">
                          <a:solidFill>
                            <a:schemeClr val="accent2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T="45700" marB="457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921257"/>
                  </a:ext>
                </a:extLst>
              </a:tr>
            </a:tbl>
          </a:graphicData>
        </a:graphic>
      </p:graphicFrame>
      <p:sp>
        <p:nvSpPr>
          <p:cNvPr id="22549" name="Text Box 41">
            <a:extLst>
              <a:ext uri="{FF2B5EF4-FFF2-40B4-BE49-F238E27FC236}">
                <a16:creationId xmlns:a16="http://schemas.microsoft.com/office/drawing/2014/main" id="{B765C05C-8A3B-D141-AA3A-E65EAE419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992" y="4286848"/>
            <a:ext cx="37577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Backlog timeout: 3 minutes</a:t>
            </a:r>
          </a:p>
        </p:txBody>
      </p:sp>
      <p:sp>
        <p:nvSpPr>
          <p:cNvPr id="22550" name="Text Box 42">
            <a:extLst>
              <a:ext uri="{FF2B5EF4-FFF2-40B4-BE49-F238E27FC236}">
                <a16:creationId xmlns:a16="http://schemas.microsoft.com/office/drawing/2014/main" id="{8DF94736-4B7A-0344-95A7-2D20C8F7C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514" y="5031600"/>
            <a:ext cx="88216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tabLst>
                <a:tab pos="509588" algn="l"/>
              </a:tabLst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sym typeface="Symbol" pitchFamily="2" charset="2"/>
              </a:rPr>
              <a:t>Attacker need only send 128 SYN packets every 3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33461-A880-C841-9CB3-2EEA35B1472B}"/>
              </a:ext>
            </a:extLst>
          </p:cNvPr>
          <p:cNvSpPr txBox="1"/>
          <p:nvPr/>
        </p:nvSpPr>
        <p:spPr>
          <a:xfrm>
            <a:off x="9687696" y="6051600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i="1" dirty="0" err="1"/>
              <a:t>Phrack</a:t>
            </a:r>
            <a:r>
              <a:rPr lang="en-US" altLang="en-US" sz="1600" i="1" dirty="0"/>
              <a:t> 48, no 13, 1996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63424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>
            <a:extLst>
              <a:ext uri="{FF2B5EF4-FFF2-40B4-BE49-F238E27FC236}">
                <a16:creationId xmlns:a16="http://schemas.microsoft.com/office/drawing/2014/main" id="{D84458A9-52B7-0949-9AE3-6242F1C8F4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</a:rPr>
              <a:t>SYN Flooding Explained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70454DBB-3DC3-5642-8D0D-452A4AE201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33567" y="665495"/>
            <a:ext cx="6479180" cy="5832179"/>
          </a:xfrm>
        </p:spPr>
        <p:txBody>
          <a:bodyPr anchor="ctr">
            <a:noAutofit/>
          </a:bodyPr>
          <a:lstStyle/>
          <a:p>
            <a:r>
              <a:rPr lang="en-US" altLang="en-US" sz="2400" dirty="0"/>
              <a:t>Attacker sends many connection requests with spoofed source addresses</a:t>
            </a:r>
          </a:p>
          <a:p>
            <a:r>
              <a:rPr lang="en-US" altLang="en-US" sz="2400" dirty="0"/>
              <a:t>Victim allocates resources for each request</a:t>
            </a:r>
          </a:p>
          <a:p>
            <a:pPr lvl="1"/>
            <a:r>
              <a:rPr lang="en-US" altLang="en-US" sz="2000" dirty="0"/>
              <a:t>New thread, connection state maintained until timeout</a:t>
            </a:r>
          </a:p>
          <a:p>
            <a:pPr lvl="1"/>
            <a:r>
              <a:rPr lang="en-US" altLang="en-US" sz="2000" dirty="0"/>
              <a:t>Fixed bound on half-open connections</a:t>
            </a:r>
          </a:p>
          <a:p>
            <a:r>
              <a:rPr lang="en-US" altLang="en-US" sz="2400" dirty="0"/>
              <a:t>Once resources exhausted, requests from legitimate clients are denied</a:t>
            </a:r>
          </a:p>
          <a:p>
            <a:r>
              <a:rPr lang="en-US" altLang="en-US" sz="2400" dirty="0"/>
              <a:t>This is a classic denial of service pattern: it costs nothing to TCP initiator to send a connection request, but TCP responder must spawn a thread for each request - </a:t>
            </a:r>
            <a:r>
              <a:rPr lang="en-US" altLang="en-US" sz="2400" dirty="0">
                <a:solidFill>
                  <a:srgbClr val="C00000"/>
                </a:solidFill>
              </a:rPr>
              <a:t>asymmetry!</a:t>
            </a:r>
          </a:p>
        </p:txBody>
      </p:sp>
    </p:spTree>
    <p:extLst>
      <p:ext uri="{BB962C8B-B14F-4D97-AF65-F5344CB8AC3E}">
        <p14:creationId xmlns:p14="http://schemas.microsoft.com/office/powerpoint/2010/main" val="140045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F6657F-070A-E64C-80DE-4AC494B16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Preventing SYN Floods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6BCA950-204E-5F4C-A35C-07FD988CC3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DoS is caused by asymmetric state allocation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If responder opens new state for each connection attempt, attacker can initiate thousands of connections from bogus or spoofed IP addresses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Cookies</a:t>
            </a:r>
            <a:r>
              <a:rPr lang="en-US" altLang="en-US" sz="2400" dirty="0">
                <a:solidFill>
                  <a:srgbClr val="FFFFFF"/>
                </a:solidFill>
              </a:rPr>
              <a:t> ensure that the responder is stateless until initiator produced at least two messages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Responder’s state (IP addresses and ports of the connection) is stored in a cookie and sent to initiator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After initiator responds, cookie is regenerated and compared with the cookie returned by the initiator</a:t>
            </a:r>
          </a:p>
        </p:txBody>
      </p:sp>
    </p:spTree>
    <p:extLst>
      <p:ext uri="{BB962C8B-B14F-4D97-AF65-F5344CB8AC3E}">
        <p14:creationId xmlns:p14="http://schemas.microsoft.com/office/powerpoint/2010/main" val="2180258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>
            <a:extLst>
              <a:ext uri="{FF2B5EF4-FFF2-40B4-BE49-F238E27FC236}">
                <a16:creationId xmlns:a16="http://schemas.microsoft.com/office/drawing/2014/main" id="{92E297DB-3CC8-574F-94A9-359F101F6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SYN Cookies</a:t>
            </a:r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2DA0BBBE-98A8-834A-B49D-94A29D5A5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162437"/>
            <a:ext cx="304800" cy="4114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4582" name="Rectangle 5">
            <a:extLst>
              <a:ext uri="{FF2B5EF4-FFF2-40B4-BE49-F238E27FC236}">
                <a16:creationId xmlns:a16="http://schemas.microsoft.com/office/drawing/2014/main" id="{23DB7EA6-4408-B14C-A35E-6E71AD8B7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162437"/>
            <a:ext cx="304800" cy="4114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5257D2DE-CA54-6F40-B92A-15BBB0D25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1629037"/>
            <a:ext cx="375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24584" name="Text Box 7">
            <a:extLst>
              <a:ext uri="{FF2B5EF4-FFF2-40B4-BE49-F238E27FC236}">
                <a16:creationId xmlns:a16="http://schemas.microsoft.com/office/drawing/2014/main" id="{E8D75B97-4517-9B49-87CE-14253F3A0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1629037"/>
            <a:ext cx="336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</a:p>
        </p:txBody>
      </p:sp>
      <p:sp>
        <p:nvSpPr>
          <p:cNvPr id="24585" name="Line 8">
            <a:extLst>
              <a:ext uri="{FF2B5EF4-FFF2-40B4-BE49-F238E27FC236}">
                <a16:creationId xmlns:a16="http://schemas.microsoft.com/office/drawing/2014/main" id="{F9BD2875-6891-BE49-AFAE-C20A54D089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467237"/>
            <a:ext cx="4370388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9">
            <a:extLst>
              <a:ext uri="{FF2B5EF4-FFF2-40B4-BE49-F238E27FC236}">
                <a16:creationId xmlns:a16="http://schemas.microsoft.com/office/drawing/2014/main" id="{ED71F548-722C-324D-8747-9AC1B4E93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4813" y="3229237"/>
            <a:ext cx="4191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7" name="Line 10">
            <a:extLst>
              <a:ext uri="{FF2B5EF4-FFF2-40B4-BE49-F238E27FC236}">
                <a16:creationId xmlns:a16="http://schemas.microsoft.com/office/drawing/2014/main" id="{35C8396E-5208-CC4C-BA00-991234010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4814" y="4677037"/>
            <a:ext cx="4244975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8" name="Text Box 11">
            <a:extLst>
              <a:ext uri="{FF2B5EF4-FFF2-40B4-BE49-F238E27FC236}">
                <a16:creationId xmlns:a16="http://schemas.microsoft.com/office/drawing/2014/main" id="{8BF605D4-2958-CD49-99E3-CF9C9CAA7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4214" y="2238638"/>
            <a:ext cx="6873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24589" name="Text Box 12">
            <a:extLst>
              <a:ext uri="{FF2B5EF4-FFF2-40B4-BE49-F238E27FC236}">
                <a16:creationId xmlns:a16="http://schemas.microsoft.com/office/drawing/2014/main" id="{7629B986-1CEB-9949-9574-BF4ECDEA8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969" y="2317680"/>
            <a:ext cx="1305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Listening…</a:t>
            </a:r>
            <a:endParaRPr lang="en-US" altLang="en-US" sz="20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590" name="Text Box 13">
            <a:extLst>
              <a:ext uri="{FF2B5EF4-FFF2-40B4-BE49-F238E27FC236}">
                <a16:creationId xmlns:a16="http://schemas.microsoft.com/office/drawing/2014/main" id="{4157493D-F80C-2E42-AD61-0BC19B637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968" y="2865367"/>
            <a:ext cx="23471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Does </a:t>
            </a:r>
            <a:r>
              <a:rPr lang="en-US" altLang="en-US" sz="2000" u="sng" dirty="0">
                <a:solidFill>
                  <a:schemeClr val="tx1"/>
                </a:solidFill>
                <a:latin typeface="+mn-lt"/>
              </a:rPr>
              <a:t>not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store state</a:t>
            </a:r>
            <a:endParaRPr lang="en-US" altLang="en-US" sz="20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591" name="AutoShape 14">
            <a:extLst>
              <a:ext uri="{FF2B5EF4-FFF2-40B4-BE49-F238E27FC236}">
                <a16:creationId xmlns:a16="http://schemas.microsoft.com/office/drawing/2014/main" id="{E47CC884-BE6A-1846-A83C-4CCE539C4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1" y="3937263"/>
            <a:ext cx="2582758" cy="830997"/>
          </a:xfrm>
          <a:prstGeom prst="wedgeRectCallout">
            <a:avLst>
              <a:gd name="adj1" fmla="val -35736"/>
              <a:gd name="adj2" fmla="val -86292"/>
            </a:avLst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F(source addr, source port, 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   dest addr, dest port,</a:t>
            </a:r>
          </a:p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   coarse time, </a:t>
            </a:r>
            <a:r>
              <a:rPr lang="en-US" altLang="en-US" sz="1600" b="1">
                <a:solidFill>
                  <a:schemeClr val="tx1"/>
                </a:solidFill>
                <a:latin typeface="+mn-lt"/>
              </a:rPr>
              <a:t>server secret</a:t>
            </a:r>
            <a:r>
              <a:rPr lang="en-US" altLang="en-US" sz="1600">
                <a:solidFill>
                  <a:schemeClr val="tx1"/>
                </a:solidFill>
                <a:latin typeface="+mn-lt"/>
              </a:rPr>
              <a:t>)</a:t>
            </a:r>
            <a:endParaRPr lang="en-US" altLang="en-US" sz="1600" baseline="-25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592" name="Text Box 15">
            <a:extLst>
              <a:ext uri="{FF2B5EF4-FFF2-40B4-BE49-F238E27FC236}">
                <a16:creationId xmlns:a16="http://schemas.microsoft.com/office/drawing/2014/main" id="{79CD7604-78C9-7D45-8463-C2E7F56EB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836" y="3076837"/>
            <a:ext cx="17668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sz="1800" baseline="-25000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, ACK</a:t>
            </a:r>
            <a:r>
              <a:rPr lang="en-US" altLang="en-US" sz="1800" baseline="-25000" dirty="0">
                <a:solidFill>
                  <a:schemeClr val="tx1"/>
                </a:solidFill>
                <a:latin typeface="+mn-lt"/>
              </a:rPr>
              <a:t>S</a:t>
            </a:r>
          </a:p>
          <a:p>
            <a:pPr algn="ctr"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sequence # = </a:t>
            </a:r>
            <a:r>
              <a:rPr lang="en-US" altLang="en-US" sz="1400" dirty="0">
                <a:solidFill>
                  <a:schemeClr val="hlink"/>
                </a:solidFill>
                <a:latin typeface="+mn-lt"/>
              </a:rPr>
              <a:t>cookie</a:t>
            </a:r>
          </a:p>
        </p:txBody>
      </p:sp>
      <p:sp>
        <p:nvSpPr>
          <p:cNvPr id="24593" name="Text Box 16">
            <a:extLst>
              <a:ext uri="{FF2B5EF4-FFF2-40B4-BE49-F238E27FC236}">
                <a16:creationId xmlns:a16="http://schemas.microsoft.com/office/drawing/2014/main" id="{DE638C88-CF50-CA47-8DF8-091FE987D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09" y="3973662"/>
            <a:ext cx="29859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solidFill>
                  <a:schemeClr val="hlink"/>
                </a:solidFill>
                <a:latin typeface="+mn-lt"/>
              </a:rPr>
              <a:t>Cookie must be unforgeable and tamper-proof</a:t>
            </a:r>
          </a:p>
        </p:txBody>
      </p:sp>
      <p:sp>
        <p:nvSpPr>
          <p:cNvPr id="21522" name="AutoShape 17">
            <a:extLst>
              <a:ext uri="{FF2B5EF4-FFF2-40B4-BE49-F238E27FC236}">
                <a16:creationId xmlns:a16="http://schemas.microsoft.com/office/drawing/2014/main" id="{F0658337-F527-4740-B3BE-A828FBB61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69" y="4383886"/>
            <a:ext cx="1415772" cy="338554"/>
          </a:xfrm>
          <a:prstGeom prst="wedgeRectCallout">
            <a:avLst>
              <a:gd name="adj1" fmla="val 48657"/>
              <a:gd name="adj2" fmla="val -14849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F=crypto hash</a:t>
            </a:r>
            <a:endParaRPr lang="en-US" altLang="en-US" sz="16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595" name="Text Box 18">
            <a:extLst>
              <a:ext uri="{FF2B5EF4-FFF2-40B4-BE49-F238E27FC236}">
                <a16:creationId xmlns:a16="http://schemas.microsoft.com/office/drawing/2014/main" id="{B55A6602-5898-3946-A37C-DBB270030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323" y="5000424"/>
            <a:ext cx="379731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Recompute cookie,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compare with with the received cookie, establish connection only if they match </a:t>
            </a:r>
            <a:endParaRPr lang="en-US" altLang="en-US" sz="20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596" name="Text Box 19">
            <a:extLst>
              <a:ext uri="{FF2B5EF4-FFF2-40B4-BE49-F238E27FC236}">
                <a16:creationId xmlns:a16="http://schemas.microsoft.com/office/drawing/2014/main" id="{375C3C70-4E11-2943-A1EF-9D4EE571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4383" y="5234251"/>
            <a:ext cx="201850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ACK</a:t>
            </a:r>
            <a:r>
              <a:rPr lang="en-US" altLang="en-US" sz="1800" baseline="-25000" dirty="0">
                <a:solidFill>
                  <a:schemeClr val="tx1"/>
                </a:solidFill>
                <a:latin typeface="+mn-lt"/>
              </a:rPr>
              <a:t>C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  <a:p>
            <a:pPr algn="ctr">
              <a:buClr>
                <a:srgbClr val="008080"/>
              </a:buClr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sequence # = </a:t>
            </a:r>
            <a:r>
              <a:rPr lang="en-US" altLang="en-US" sz="1400" dirty="0">
                <a:solidFill>
                  <a:schemeClr val="hlink"/>
                </a:solidFill>
                <a:latin typeface="+mn-lt"/>
              </a:rPr>
              <a:t>cookie </a:t>
            </a: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+1</a:t>
            </a:r>
          </a:p>
          <a:p>
            <a:pPr algn="ctr"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597" name="AutoShape 20">
            <a:extLst>
              <a:ext uri="{FF2B5EF4-FFF2-40B4-BE49-F238E27FC236}">
                <a16:creationId xmlns:a16="http://schemas.microsoft.com/office/drawing/2014/main" id="{4939E57B-9632-934F-B5DE-AF84546FE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575" y="2452817"/>
            <a:ext cx="3153427" cy="584775"/>
          </a:xfrm>
          <a:prstGeom prst="wedgeRectCallout">
            <a:avLst>
              <a:gd name="adj1" fmla="val 45014"/>
              <a:gd name="adj2" fmla="val 89727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Compatible with standard TCP;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simply a “weird” sequence number</a:t>
            </a:r>
            <a:endParaRPr lang="en-US" altLang="en-US" sz="1600" baseline="-25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E4367-8D85-F14D-AC08-8372A16A5F2A}"/>
              </a:ext>
            </a:extLst>
          </p:cNvPr>
          <p:cNvSpPr txBox="1"/>
          <p:nvPr/>
        </p:nvSpPr>
        <p:spPr>
          <a:xfrm>
            <a:off x="8978134" y="389538"/>
            <a:ext cx="284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i="1" dirty="0"/>
              <a:t>http://</a:t>
            </a:r>
            <a:r>
              <a:rPr lang="en-US" altLang="en-US" sz="1600" i="1" dirty="0" err="1"/>
              <a:t>cr.yp.to</a:t>
            </a:r>
            <a:r>
              <a:rPr lang="en-US" altLang="en-US" sz="1600" i="1" dirty="0"/>
              <a:t>/</a:t>
            </a:r>
            <a:r>
              <a:rPr lang="en-US" altLang="en-US" sz="1600" i="1" dirty="0" err="1"/>
              <a:t>syncookies.html</a:t>
            </a:r>
            <a:r>
              <a:rPr lang="en-US" sz="1600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8861-CF32-EC47-935A-92AB7E7E568D}"/>
              </a:ext>
            </a:extLst>
          </p:cNvPr>
          <p:cNvSpPr txBox="1"/>
          <p:nvPr/>
        </p:nvSpPr>
        <p:spPr>
          <a:xfrm>
            <a:off x="582226" y="5049078"/>
            <a:ext cx="3332157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sx="100841" sy="100841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The only way for initiator to produce the valid sequence number in ACK is to receive the SYN-ACK at the same IP address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A3781F-6AFE-7B41-8DF9-ED1418B296A1}"/>
              </a:ext>
            </a:extLst>
          </p:cNvPr>
          <p:cNvGrpSpPr/>
          <p:nvPr/>
        </p:nvGrpSpPr>
        <p:grpSpPr>
          <a:xfrm>
            <a:off x="1414795" y="3408663"/>
            <a:ext cx="2707920" cy="2515320"/>
            <a:chOff x="1414795" y="3408663"/>
            <a:chExt cx="2707920" cy="25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3176B5-CD06-0B4B-B926-195E29221A4B}"/>
                    </a:ext>
                  </a:extLst>
                </p14:cNvPr>
                <p14:cNvContentPartPr/>
                <p14:nvPr/>
              </p14:nvContentPartPr>
              <p14:xfrm>
                <a:off x="3497755" y="5486583"/>
                <a:ext cx="624960" cy="7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3176B5-CD06-0B4B-B926-195E29221A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80115" y="5468943"/>
                  <a:ext cx="660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0DD014-C0D1-BC41-9057-7E2189444EC0}"/>
                    </a:ext>
                  </a:extLst>
                </p14:cNvPr>
                <p14:cNvContentPartPr/>
                <p14:nvPr/>
              </p14:nvContentPartPr>
              <p14:xfrm>
                <a:off x="4032715" y="5579103"/>
                <a:ext cx="88200" cy="78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0DD014-C0D1-BC41-9057-7E2189444E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5075" y="5561103"/>
                  <a:ext cx="123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62D97F-9711-BB4A-A6F5-3FD3A4BC24FF}"/>
                    </a:ext>
                  </a:extLst>
                </p14:cNvPr>
                <p14:cNvContentPartPr/>
                <p14:nvPr/>
              </p14:nvContentPartPr>
              <p14:xfrm>
                <a:off x="1414795" y="3408663"/>
                <a:ext cx="2639160" cy="2515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62D97F-9711-BB4A-A6F5-3FD3A4BC24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7155" y="3391023"/>
                  <a:ext cx="2674800" cy="25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8C2031-EA0F-2D49-BCAC-58C3F899D9FC}"/>
                    </a:ext>
                  </a:extLst>
                </p14:cNvPr>
                <p14:cNvContentPartPr/>
                <p14:nvPr/>
              </p14:nvContentPartPr>
              <p14:xfrm>
                <a:off x="3889435" y="3551223"/>
                <a:ext cx="169200" cy="7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8C2031-EA0F-2D49-BCAC-58C3F899D9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71795" y="3533223"/>
                  <a:ext cx="204840" cy="110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0AA94F1-67FE-664A-9372-83150166FF64}"/>
              </a:ext>
            </a:extLst>
          </p:cNvPr>
          <p:cNvSpPr txBox="1"/>
          <p:nvPr/>
        </p:nvSpPr>
        <p:spPr>
          <a:xfrm>
            <a:off x="491848" y="4025680"/>
            <a:ext cx="142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Proof that IP address is not spoofed</a:t>
            </a:r>
          </a:p>
        </p:txBody>
      </p:sp>
    </p:spTree>
    <p:extLst>
      <p:ext uri="{BB962C8B-B14F-4D97-AF65-F5344CB8AC3E}">
        <p14:creationId xmlns:p14="http://schemas.microsoft.com/office/powerpoint/2010/main" val="33027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animBg="1"/>
      <p:bldP spid="24586" grpId="0" animBg="1"/>
      <p:bldP spid="24587" grpId="0" animBg="1"/>
      <p:bldP spid="24588" grpId="0"/>
      <p:bldP spid="24590" grpId="0"/>
      <p:bldP spid="24591" grpId="0" animBg="1"/>
      <p:bldP spid="24592" grpId="0"/>
      <p:bldP spid="24593" grpId="0"/>
      <p:bldP spid="21522" grpId="0" animBg="1"/>
      <p:bldP spid="24595" grpId="0"/>
      <p:bldP spid="24596" grpId="0"/>
      <p:bldP spid="24597" grpId="0" animBg="1"/>
      <p:bldP spid="4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0CD56E5-809B-434B-86D1-95CF72DE7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Anti-Spoofing Cookies: </a:t>
            </a:r>
            <a:br>
              <a:rPr lang="en-US" altLang="en-US" sz="4400" dirty="0">
                <a:solidFill>
                  <a:srgbClr val="FFFFFF"/>
                </a:solidFill>
              </a:rPr>
            </a:br>
            <a:r>
              <a:rPr lang="en-US" altLang="en-US" sz="4400" dirty="0">
                <a:solidFill>
                  <a:srgbClr val="FFFFFF"/>
                </a:solidFill>
              </a:rPr>
              <a:t>Basic Pattern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242E30B4-6A18-7D4C-8BB1-685999D970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7" cy="485726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Client sends request (message #1) to server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Typical protocol: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Server sets up connection, responds with message #2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Client may complete session or not - potential DoS!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Cookie version: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Server responds with hashed connection data instead of message #2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C00000"/>
                </a:solidFill>
              </a:rPr>
              <a:t>Client confirms by returning hashed data</a:t>
            </a:r>
          </a:p>
          <a:p>
            <a:pPr lvl="2">
              <a:lnSpc>
                <a:spcPct val="100000"/>
              </a:lnSpc>
            </a:pPr>
            <a:r>
              <a:rPr lang="en-US" altLang="en-US" sz="1800" dirty="0">
                <a:solidFill>
                  <a:srgbClr val="FFFFFF"/>
                </a:solidFill>
              </a:rPr>
              <a:t>If source IP address is spoofed, attacker can’t confirm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Need an extra step to send postponed message #2, </a:t>
            </a:r>
            <a:r>
              <a:rPr lang="en-US" altLang="en-US" sz="2000" u="sng" dirty="0">
                <a:solidFill>
                  <a:srgbClr val="FFFFFF"/>
                </a:solidFill>
              </a:rPr>
              <a:t>except</a:t>
            </a:r>
            <a:r>
              <a:rPr lang="en-US" altLang="en-US" sz="2000" dirty="0">
                <a:solidFill>
                  <a:srgbClr val="FFFFFF"/>
                </a:solidFill>
              </a:rPr>
              <a:t> in TCP (can piggyback on SYN-ACK in TCP)</a:t>
            </a:r>
          </a:p>
        </p:txBody>
      </p:sp>
    </p:spTree>
    <p:extLst>
      <p:ext uri="{BB962C8B-B14F-4D97-AF65-F5344CB8AC3E}">
        <p14:creationId xmlns:p14="http://schemas.microsoft.com/office/powerpoint/2010/main" val="1156441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9C09E229-7D60-C74B-B05C-B9FF94D99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Defense: Random Deletion</a:t>
            </a:r>
          </a:p>
        </p:txBody>
      </p:sp>
      <p:sp>
        <p:nvSpPr>
          <p:cNvPr id="26634" name="Rectangle 9">
            <a:extLst>
              <a:ext uri="{FF2B5EF4-FFF2-40B4-BE49-F238E27FC236}">
                <a16:creationId xmlns:a16="http://schemas.microsoft.com/office/drawing/2014/main" id="{ED186CCF-575C-B44D-88B7-F2E7834ED9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9730" y="2857500"/>
            <a:ext cx="6495535" cy="2184051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/>
              <a:t>If SYN queue is full, delete random entry</a:t>
            </a:r>
          </a:p>
          <a:p>
            <a:pPr lvl="1"/>
            <a:r>
              <a:rPr lang="en-US" altLang="en-US" sz="2000" dirty="0"/>
              <a:t>Legitimate connections have a chance to complete</a:t>
            </a:r>
          </a:p>
          <a:p>
            <a:pPr lvl="1"/>
            <a:r>
              <a:rPr lang="en-US" altLang="en-US" sz="2000" dirty="0"/>
              <a:t>Fake addresses will be eventually deleted</a:t>
            </a:r>
          </a:p>
          <a:p>
            <a:r>
              <a:rPr lang="en-US" altLang="en-US" sz="2400" dirty="0"/>
              <a:t>Easy to implement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1E52C88-BF2D-2E42-805D-F9D39CB0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270" y="2299942"/>
            <a:ext cx="2743200" cy="533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121.17.182.45</a:t>
            </a:r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33E62139-055F-4E4C-AAF9-0D8F6CB1C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270" y="2833342"/>
            <a:ext cx="2743200" cy="533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231.202.1.16</a:t>
            </a:r>
          </a:p>
        </p:txBody>
      </p:sp>
      <p:sp>
        <p:nvSpPr>
          <p:cNvPr id="26630" name="Rectangle 5">
            <a:extLst>
              <a:ext uri="{FF2B5EF4-FFF2-40B4-BE49-F238E27FC236}">
                <a16:creationId xmlns:a16="http://schemas.microsoft.com/office/drawing/2014/main" id="{A7F61382-A975-C942-A9B2-98108FB0C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270" y="3366742"/>
            <a:ext cx="2743200" cy="533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121.100.20.14</a:t>
            </a:r>
          </a:p>
        </p:txBody>
      </p:sp>
      <p:sp>
        <p:nvSpPr>
          <p:cNvPr id="26631" name="Rectangle 6">
            <a:extLst>
              <a:ext uri="{FF2B5EF4-FFF2-40B4-BE49-F238E27FC236}">
                <a16:creationId xmlns:a16="http://schemas.microsoft.com/office/drawing/2014/main" id="{7E88EB68-6688-0643-BEA5-CFE631D42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5270" y="3900142"/>
            <a:ext cx="2743200" cy="533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5.17.95.155</a:t>
            </a:r>
          </a:p>
        </p:txBody>
      </p:sp>
      <p:sp>
        <p:nvSpPr>
          <p:cNvPr id="26632" name="Line 7">
            <a:extLst>
              <a:ext uri="{FF2B5EF4-FFF2-40B4-BE49-F238E27FC236}">
                <a16:creationId xmlns:a16="http://schemas.microsoft.com/office/drawing/2014/main" id="{D46ECD85-1AAA-A94C-86D8-C6B6709A8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8670" y="2528542"/>
            <a:ext cx="297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Text Box 8">
            <a:extLst>
              <a:ext uri="{FF2B5EF4-FFF2-40B4-BE49-F238E27FC236}">
                <a16:creationId xmlns:a16="http://schemas.microsoft.com/office/drawing/2014/main" id="{0AB10283-35B2-1E48-9707-F6A5A1C81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808" y="1952280"/>
            <a:ext cx="855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SYN</a:t>
            </a:r>
            <a:r>
              <a:rPr lang="en-US" altLang="en-US" baseline="-25000">
                <a:solidFill>
                  <a:schemeClr val="tx1"/>
                </a:solidFill>
                <a:latin typeface="+mn-lt"/>
              </a:rPr>
              <a:t>C</a:t>
            </a:r>
          </a:p>
        </p:txBody>
      </p:sp>
      <p:sp>
        <p:nvSpPr>
          <p:cNvPr id="26635" name="Text Box 10">
            <a:extLst>
              <a:ext uri="{FF2B5EF4-FFF2-40B4-BE49-F238E27FC236}">
                <a16:creationId xmlns:a16="http://schemas.microsoft.com/office/drawing/2014/main" id="{AF43E635-D328-6840-B085-4DF4B9C27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4320" y="1815756"/>
            <a:ext cx="2647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half-open connections</a:t>
            </a:r>
            <a:endParaRPr lang="en-US" altLang="en-US" sz="2000" baseline="-250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0114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2245553-85C0-FA4D-9DFD-DFC076D26B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Prolexic</a:t>
            </a:r>
            <a:endParaRPr lang="en-US" altLang="en-US" dirty="0"/>
          </a:p>
        </p:txBody>
      </p:sp>
      <p:sp>
        <p:nvSpPr>
          <p:cNvPr id="2765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9AE944A-1E09-8745-9CF7-788EBD2A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787884"/>
            <a:ext cx="8610600" cy="707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Idea: only forward established TCP connections to site</a:t>
            </a:r>
          </a:p>
          <a:p>
            <a:pPr lvl="1"/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4476EFAB-AC1E-D04C-BC26-CF4E84B24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424" y="2811763"/>
            <a:ext cx="1295400" cy="20256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+mn-lt"/>
              </a:rPr>
              <a:t>Prolexic</a:t>
            </a:r>
          </a:p>
          <a:p>
            <a:pPr algn="ctr"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+mn-lt"/>
              </a:rPr>
              <a:t>proxy</a:t>
            </a:r>
          </a:p>
        </p:txBody>
      </p:sp>
      <p:sp>
        <p:nvSpPr>
          <p:cNvPr id="27653" name="Rectangle 6">
            <a:extLst>
              <a:ext uri="{FF2B5EF4-FFF2-40B4-BE49-F238E27FC236}">
                <a16:creationId xmlns:a16="http://schemas.microsoft.com/office/drawing/2014/main" id="{A079D9C5-C07E-9D46-A5BB-926E2487B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124" y="4123038"/>
            <a:ext cx="1295400" cy="990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b="1">
                <a:solidFill>
                  <a:schemeClr val="tx1"/>
                </a:solidFill>
                <a:latin typeface="+mn-lt"/>
              </a:rPr>
              <a:t>Web </a:t>
            </a:r>
            <a:br>
              <a:rPr lang="en-US" altLang="en-US" b="1">
                <a:solidFill>
                  <a:schemeClr val="tx1"/>
                </a:solidFill>
                <a:latin typeface="+mn-lt"/>
              </a:rPr>
            </a:br>
            <a:r>
              <a:rPr lang="en-US" altLang="en-US" b="1">
                <a:solidFill>
                  <a:schemeClr val="tx1"/>
                </a:solidFill>
                <a:latin typeface="+mn-lt"/>
              </a:rPr>
              <a:t>site</a:t>
            </a:r>
          </a:p>
        </p:txBody>
      </p:sp>
      <p:grpSp>
        <p:nvGrpSpPr>
          <p:cNvPr id="27654" name="Group 24">
            <a:extLst>
              <a:ext uri="{FF2B5EF4-FFF2-40B4-BE49-F238E27FC236}">
                <a16:creationId xmlns:a16="http://schemas.microsoft.com/office/drawing/2014/main" id="{ECBBB0AB-610E-B243-8341-28477625A72C}"/>
              </a:ext>
            </a:extLst>
          </p:cNvPr>
          <p:cNvGrpSpPr>
            <a:grpSpLocks/>
          </p:cNvGrpSpPr>
          <p:nvPr/>
        </p:nvGrpSpPr>
        <p:grpSpPr bwMode="auto">
          <a:xfrm>
            <a:off x="2296299" y="3008613"/>
            <a:ext cx="1371600" cy="1250950"/>
            <a:chOff x="432" y="1564"/>
            <a:chExt cx="864" cy="788"/>
          </a:xfrm>
        </p:grpSpPr>
        <p:pic>
          <p:nvPicPr>
            <p:cNvPr id="27665" name="Picture 4" descr="j0239481">
              <a:extLst>
                <a:ext uri="{FF2B5EF4-FFF2-40B4-BE49-F238E27FC236}">
                  <a16:creationId xmlns:a16="http://schemas.microsoft.com/office/drawing/2014/main" id="{D1C0ACE2-38DA-0641-BA40-50409348F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564"/>
              <a:ext cx="4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6" name="Picture 7" descr="j0239481">
              <a:extLst>
                <a:ext uri="{FF2B5EF4-FFF2-40B4-BE49-F238E27FC236}">
                  <a16:creationId xmlns:a16="http://schemas.microsoft.com/office/drawing/2014/main" id="{7B3CAF1B-24EB-104F-8BC4-B24239D1D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660"/>
              <a:ext cx="4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7" name="Picture 8" descr="j0239481">
              <a:extLst>
                <a:ext uri="{FF2B5EF4-FFF2-40B4-BE49-F238E27FC236}">
                  <a16:creationId xmlns:a16="http://schemas.microsoft.com/office/drawing/2014/main" id="{2C5DAB81-A324-F248-AA8E-686BF5BF6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1756"/>
              <a:ext cx="4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8" name="Picture 9" descr="j0239481">
              <a:extLst>
                <a:ext uri="{FF2B5EF4-FFF2-40B4-BE49-F238E27FC236}">
                  <a16:creationId xmlns:a16="http://schemas.microsoft.com/office/drawing/2014/main" id="{EAECFB4A-8237-0348-A82B-85BB4690B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852"/>
              <a:ext cx="4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9" name="Picture 10" descr="j0239481">
              <a:extLst>
                <a:ext uri="{FF2B5EF4-FFF2-40B4-BE49-F238E27FC236}">
                  <a16:creationId xmlns:a16="http://schemas.microsoft.com/office/drawing/2014/main" id="{4662890B-89D5-3E49-864A-9AF380705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948"/>
              <a:ext cx="4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5" name="Line 11">
            <a:extLst>
              <a:ext uri="{FF2B5EF4-FFF2-40B4-BE49-F238E27FC236}">
                <a16:creationId xmlns:a16="http://schemas.microsoft.com/office/drawing/2014/main" id="{25B658D6-485F-C14B-89F3-578480841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124" y="3181651"/>
            <a:ext cx="2781300" cy="0"/>
          </a:xfrm>
          <a:prstGeom prst="line">
            <a:avLst/>
          </a:prstGeom>
          <a:noFill/>
          <a:ln w="7620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56" name="Text Box 12">
            <a:extLst>
              <a:ext uri="{FF2B5EF4-FFF2-40B4-BE49-F238E27FC236}">
                <a16:creationId xmlns:a16="http://schemas.microsoft.com/office/drawing/2014/main" id="{F17E62C5-611B-E341-8909-5B8F4AF6B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6362" y="2735563"/>
            <a:ext cx="190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Lots-of-SYNs</a:t>
            </a:r>
          </a:p>
        </p:txBody>
      </p:sp>
      <p:sp>
        <p:nvSpPr>
          <p:cNvPr id="27657" name="Line 15">
            <a:extLst>
              <a:ext uri="{FF2B5EF4-FFF2-40B4-BE49-F238E27FC236}">
                <a16:creationId xmlns:a16="http://schemas.microsoft.com/office/drawing/2014/main" id="{DA066560-8CF8-9447-A230-512537F697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67899" y="3927776"/>
            <a:ext cx="2781300" cy="0"/>
          </a:xfrm>
          <a:prstGeom prst="line">
            <a:avLst/>
          </a:prstGeom>
          <a:noFill/>
          <a:ln w="76200">
            <a:solidFill>
              <a:srgbClr val="CC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58" name="Text Box 16">
            <a:extLst>
              <a:ext uri="{FF2B5EF4-FFF2-40B4-BE49-F238E27FC236}">
                <a16:creationId xmlns:a16="http://schemas.microsoft.com/office/drawing/2014/main" id="{13B5C23B-9361-3841-B20A-E077ECD19FB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863162" y="3472163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Lots-of-SYN/ACKs</a:t>
            </a:r>
          </a:p>
        </p:txBody>
      </p:sp>
      <p:grpSp>
        <p:nvGrpSpPr>
          <p:cNvPr id="27659" name="Group 20">
            <a:extLst>
              <a:ext uri="{FF2B5EF4-FFF2-40B4-BE49-F238E27FC236}">
                <a16:creationId xmlns:a16="http://schemas.microsoft.com/office/drawing/2014/main" id="{F383B1DE-B707-6A49-BBEA-0FB48B3C5836}"/>
              </a:ext>
            </a:extLst>
          </p:cNvPr>
          <p:cNvGrpSpPr>
            <a:grpSpLocks/>
          </p:cNvGrpSpPr>
          <p:nvPr/>
        </p:nvGrpSpPr>
        <p:grpSpPr bwMode="auto">
          <a:xfrm>
            <a:off x="3690124" y="4210355"/>
            <a:ext cx="2781300" cy="461963"/>
            <a:chOff x="1344" y="2321"/>
            <a:chExt cx="1752" cy="291"/>
          </a:xfrm>
        </p:grpSpPr>
        <p:sp>
          <p:nvSpPr>
            <p:cNvPr id="27663" name="Line 17">
              <a:extLst>
                <a:ext uri="{FF2B5EF4-FFF2-40B4-BE49-F238E27FC236}">
                  <a16:creationId xmlns:a16="http://schemas.microsoft.com/office/drawing/2014/main" id="{2B7AFE42-5CEA-6B44-B005-9530931E5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592"/>
              <a:ext cx="17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64" name="Text Box 18">
              <a:extLst>
                <a:ext uri="{FF2B5EF4-FFF2-40B4-BE49-F238E27FC236}">
                  <a16:creationId xmlns:a16="http://schemas.microsoft.com/office/drawing/2014/main" id="{AE61EAB7-E4D4-D542-B099-5505FADC7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1" y="2321"/>
              <a:ext cx="90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>
                  <a:solidFill>
                    <a:schemeClr val="tx1"/>
                  </a:solidFill>
                  <a:latin typeface="+mn-lt"/>
                  <a:ea typeface="ＭＳ Ｐゴシック" panose="020B0600070205080204" pitchFamily="34" charset="-128"/>
                </a:rPr>
                <a:t>Few ACKs</a:t>
              </a:r>
            </a:p>
          </p:txBody>
        </p:sp>
      </p:grpSp>
      <p:sp>
        <p:nvSpPr>
          <p:cNvPr id="27660" name="Line 22">
            <a:extLst>
              <a:ext uri="{FF2B5EF4-FFF2-40B4-BE49-F238E27FC236}">
                <a16:creationId xmlns:a16="http://schemas.microsoft.com/office/drawing/2014/main" id="{43E87E19-D7E3-F447-9AD2-A563CF50D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766824" y="4640563"/>
            <a:ext cx="1257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61" name="Text Box 23">
            <a:extLst>
              <a:ext uri="{FF2B5EF4-FFF2-40B4-BE49-F238E27FC236}">
                <a16:creationId xmlns:a16="http://schemas.microsoft.com/office/drawing/2014/main" id="{ACD9D7C1-4864-9F4E-ABE5-42C444224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183" y="4267501"/>
            <a:ext cx="11001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Forward</a:t>
            </a:r>
          </a:p>
          <a:p>
            <a:pPr algn="ctr" eaLnBrk="1" hangingPunct="1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to site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97A0F-A772-E34C-90A9-ED1DAFC3CEDA}"/>
              </a:ext>
            </a:extLst>
          </p:cNvPr>
          <p:cNvSpPr txBox="1"/>
          <p:nvPr/>
        </p:nvSpPr>
        <p:spPr>
          <a:xfrm>
            <a:off x="2065763" y="5410201"/>
            <a:ext cx="7677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Prolexic</a:t>
            </a:r>
            <a:r>
              <a:rPr lang="en-US" sz="2400" dirty="0"/>
              <a:t> purchased by Akamai in 2014</a:t>
            </a:r>
          </a:p>
          <a:p>
            <a:r>
              <a:rPr lang="en-US" sz="2400" dirty="0"/>
              <a:t>Many companies:  Cloudflare, Imperva, Arbor Networks, …</a:t>
            </a:r>
          </a:p>
        </p:txBody>
      </p:sp>
    </p:spTree>
    <p:extLst>
      <p:ext uri="{BB962C8B-B14F-4D97-AF65-F5344CB8AC3E}">
        <p14:creationId xmlns:p14="http://schemas.microsoft.com/office/powerpoint/2010/main" val="144594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18B4A63-0660-8F4D-9236-1AE0A9EF4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295400"/>
            <a:ext cx="88392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dirty="0"/>
          </a:p>
        </p:txBody>
      </p:sp>
      <p:graphicFrame>
        <p:nvGraphicFramePr>
          <p:cNvPr id="1416244" name="Group 52">
            <a:extLst>
              <a:ext uri="{FF2B5EF4-FFF2-40B4-BE49-F238E27FC236}">
                <a16:creationId xmlns:a16="http://schemas.microsoft.com/office/drawing/2014/main" id="{8DEE94FD-D281-4844-9FC7-56F7BADE2F09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1217139" y="2225167"/>
          <a:ext cx="7346093" cy="3990239"/>
        </p:xfrm>
        <a:graphic>
          <a:graphicData uri="http://schemas.openxmlformats.org/drawingml/2006/table">
            <a:tbl>
              <a:tblPr/>
              <a:tblGrid>
                <a:gridCol w="271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0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Attack Packet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Victim Response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Rate: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attk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/day</a:t>
                      </a:r>
                      <a:b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[ATLAS 2013]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9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SYN to open port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SYN/ACK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773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SYN to closed port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RST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ACK or TCP DATA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RST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RST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 response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NULL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TCP RST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ICMP ECHO Request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ICMP ECHO Response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4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UDP to closed port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ICMP Port unreachable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387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713" name="Title 5">
            <a:extLst>
              <a:ext uri="{FF2B5EF4-FFF2-40B4-BE49-F238E27FC236}">
                <a16:creationId xmlns:a16="http://schemas.microsoft.com/office/drawing/2014/main" id="{3365347A-CD02-4544-A680-57AFA8CA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Junk-Packet Attacks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0D2830-469B-5B40-B62E-5DA5616858DA}"/>
              </a:ext>
            </a:extLst>
          </p:cNvPr>
          <p:cNvSpPr/>
          <p:nvPr/>
        </p:nvSpPr>
        <p:spPr>
          <a:xfrm>
            <a:off x="1066800" y="1829528"/>
            <a:ext cx="568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000" dirty="0"/>
              <a:t>Proxy must keep floods of these away from website</a:t>
            </a:r>
          </a:p>
        </p:txBody>
      </p:sp>
    </p:spTree>
    <p:extLst>
      <p:ext uri="{BB962C8B-B14F-4D97-AF65-F5344CB8AC3E}">
        <p14:creationId xmlns:p14="http://schemas.microsoft.com/office/powerpoint/2010/main" val="3386257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843" y="3179134"/>
            <a:ext cx="400050" cy="791528"/>
          </a:xfrm>
          <a:prstGeom prst="rect">
            <a:avLst/>
          </a:prstGeom>
          <a:noFill/>
        </p:spPr>
      </p:pic>
      <p:sp>
        <p:nvSpPr>
          <p:cNvPr id="7" name="Cloud 6"/>
          <p:cNvSpPr/>
          <p:nvPr/>
        </p:nvSpPr>
        <p:spPr>
          <a:xfrm>
            <a:off x="4695825" y="2445312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8" name="Cloud 7"/>
          <p:cNvSpPr/>
          <p:nvPr/>
        </p:nvSpPr>
        <p:spPr>
          <a:xfrm>
            <a:off x="6896100" y="2383312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15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2930350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2383312"/>
            <a:ext cx="342900" cy="678452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flipV="1">
            <a:off x="4388645" y="2776959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4" idx="3"/>
          </p:cNvCxnSpPr>
          <p:nvPr/>
        </p:nvCxnSpPr>
        <p:spPr>
          <a:xfrm flipH="1" flipV="1">
            <a:off x="7656910" y="3497531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</p:cNvCxnSpPr>
          <p:nvPr/>
        </p:nvCxnSpPr>
        <p:spPr>
          <a:xfrm>
            <a:off x="3352801" y="2722538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7700" y="1723040"/>
            <a:ext cx="342900" cy="678452"/>
          </a:xfrm>
          <a:prstGeom prst="rect">
            <a:avLst/>
          </a:prstGeom>
          <a:noFill/>
        </p:spPr>
      </p:pic>
      <p:pic>
        <p:nvPicPr>
          <p:cNvPr id="28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7" y="238331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>
            <a:stCxn id="28" idx="0"/>
            <a:endCxn id="33" idx="1"/>
          </p:cNvCxnSpPr>
          <p:nvPr/>
        </p:nvCxnSpPr>
        <p:spPr>
          <a:xfrm flipV="1">
            <a:off x="8028387" y="2062266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6414" y="313560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17695" y="230681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35" name="Cloud 34"/>
          <p:cNvSpPr/>
          <p:nvPr/>
        </p:nvSpPr>
        <p:spPr>
          <a:xfrm>
            <a:off x="5485046" y="2237374"/>
            <a:ext cx="1741995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sp>
        <p:nvSpPr>
          <p:cNvPr id="39" name="Cloud 38"/>
          <p:cNvSpPr/>
          <p:nvPr/>
        </p:nvSpPr>
        <p:spPr>
          <a:xfrm>
            <a:off x="6153150" y="293110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ISP3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7782" y="373119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8.7.3.4</a:t>
            </a:r>
          </a:p>
        </p:txBody>
      </p:sp>
      <p:pic>
        <p:nvPicPr>
          <p:cNvPr id="14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92" y="337946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261191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952751" y="4087766"/>
            <a:ext cx="657583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BSD 4.4 used predictable initial sequence numbers (ISNs)</a:t>
            </a:r>
          </a:p>
          <a:p>
            <a:pPr marL="257175" indent="-257175">
              <a:buFont typeface="Arial"/>
              <a:buChar char="•"/>
            </a:pPr>
            <a:r>
              <a:rPr lang="en-US" sz="2100" dirty="0"/>
              <a:t>At system initialization, set ISN to 1</a:t>
            </a:r>
          </a:p>
          <a:p>
            <a:pPr marL="257175" indent="-257175">
              <a:buFont typeface="Arial"/>
              <a:buChar char="•"/>
            </a:pPr>
            <a:r>
              <a:rPr lang="en-US" sz="2100" dirty="0"/>
              <a:t>Increment ISN by 64,000 every half-second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72425" y="5382481"/>
            <a:ext cx="36471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rgbClr val="C00000"/>
                </a:solidFill>
              </a:rPr>
              <a:t>What can a clever attacker do?</a:t>
            </a:r>
          </a:p>
          <a:p>
            <a:pPr algn="ctr"/>
            <a:r>
              <a:rPr lang="en-US" sz="2100" dirty="0">
                <a:solidFill>
                  <a:srgbClr val="C00000"/>
                </a:solidFill>
              </a:rPr>
              <a:t>(assume spoofing possible)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78DEB-55E2-3C47-926A-FC7BCB5A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Sequence Numbers</a:t>
            </a:r>
          </a:p>
        </p:txBody>
      </p:sp>
      <p:pic>
        <p:nvPicPr>
          <p:cNvPr id="23" name="Picture 4" descr="Dr. Evil | Super villain Wiki | Fandom">
            <a:extLst>
              <a:ext uri="{FF2B5EF4-FFF2-40B4-BE49-F238E27FC236}">
                <a16:creationId xmlns:a16="http://schemas.microsoft.com/office/drawing/2014/main" id="{A2CF100F-CCC1-6D4F-B6B9-D0A64355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52" y="5456801"/>
            <a:ext cx="594060" cy="6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3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55AABA50-90EA-2E43-BA7B-CF02C8D7D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solidFill>
                  <a:schemeClr val="tx1"/>
                </a:solidFill>
              </a:rPr>
              <a:t>TCP Spoofing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6B2FC9B-9AAF-D741-BB9C-D6873A1333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8124" y="559477"/>
            <a:ext cx="6037636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/>
              <a:t>Each TCP connection has associated state</a:t>
            </a:r>
          </a:p>
          <a:p>
            <a:pPr lvl="1"/>
            <a:r>
              <a:rPr lang="en-US" altLang="en-US" sz="2000" dirty="0"/>
              <a:t>Sequence number, port number</a:t>
            </a:r>
          </a:p>
          <a:p>
            <a:r>
              <a:rPr lang="en-US" altLang="en-US" sz="2400" dirty="0"/>
              <a:t>TCP state is easy to guess</a:t>
            </a:r>
          </a:p>
          <a:p>
            <a:pPr lvl="1"/>
            <a:r>
              <a:rPr lang="en-US" altLang="en-US" sz="2000" dirty="0"/>
              <a:t>Port numbers standard, seq numbers predictable</a:t>
            </a:r>
          </a:p>
          <a:p>
            <a:r>
              <a:rPr lang="en-US" altLang="en-US" sz="2400" dirty="0">
                <a:solidFill>
                  <a:srgbClr val="FF7E79"/>
                </a:solidFill>
              </a:rPr>
              <a:t>Can inject packets into existing connections</a:t>
            </a:r>
          </a:p>
          <a:p>
            <a:pPr lvl="1"/>
            <a:r>
              <a:rPr lang="en-US" altLang="en-US" sz="2000" dirty="0"/>
              <a:t>If attacker knows the initial sequence number and amount of traffic, can guess likely current number</a:t>
            </a:r>
          </a:p>
          <a:p>
            <a:pPr lvl="1"/>
            <a:r>
              <a:rPr lang="en-US" altLang="en-US" sz="2000" dirty="0"/>
              <a:t>Guessing a 32-bit seq number is not practical, but most systems accept large windows of sequence numbers (to handle packet losses), so send a flood of packets with likely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4141665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244CE-5D82-7E40-BC0F-0F22FAE3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06F31A1-2ED5-B641-ADB1-057409978E31}"/>
              </a:ext>
            </a:extLst>
          </p:cNvPr>
          <p:cNvSpPr/>
          <p:nvPr/>
        </p:nvSpPr>
        <p:spPr>
          <a:xfrm>
            <a:off x="4733985" y="2683219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ISP1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D10B350-366A-CA48-8303-2D9AE6C6D25F}"/>
              </a:ext>
            </a:extLst>
          </p:cNvPr>
          <p:cNvSpPr/>
          <p:nvPr/>
        </p:nvSpPr>
        <p:spPr>
          <a:xfrm>
            <a:off x="6896100" y="2817464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ISP2 </a:t>
            </a:r>
          </a:p>
        </p:txBody>
      </p:sp>
      <p:pic>
        <p:nvPicPr>
          <p:cNvPr id="12" name="Picture 425">
            <a:extLst>
              <a:ext uri="{FF2B5EF4-FFF2-40B4-BE49-F238E27FC236}">
                <a16:creationId xmlns:a16="http://schemas.microsoft.com/office/drawing/2014/main" id="{42815C61-13A8-2542-AF7F-2D58D67E5DAB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336450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66A71-3119-314A-88ED-960A4DAFEEE2}"/>
              </a:ext>
            </a:extLst>
          </p:cNvPr>
          <p:cNvCxnSpPr/>
          <p:nvPr/>
        </p:nvCxnSpPr>
        <p:spPr>
          <a:xfrm flipV="1">
            <a:off x="4388645" y="3211110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4E0DCF-5654-8A48-81D7-7A5259D56921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8189119" y="3134665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57C146-4269-2849-A0C2-8EF9BB89B144}"/>
              </a:ext>
            </a:extLst>
          </p:cNvPr>
          <p:cNvCxnSpPr>
            <a:cxnSpLocks/>
          </p:cNvCxnSpPr>
          <p:nvPr/>
        </p:nvCxnSpPr>
        <p:spPr>
          <a:xfrm>
            <a:off x="3352801" y="3156689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21">
            <a:extLst>
              <a:ext uri="{FF2B5EF4-FFF2-40B4-BE49-F238E27FC236}">
                <a16:creationId xmlns:a16="http://schemas.microsoft.com/office/drawing/2014/main" id="{6DE872FA-6DBA-3648-B776-7CE3DFFD7865}"/>
              </a:ext>
            </a:extLst>
          </p:cNvPr>
          <p:cNvSpPr/>
          <p:nvPr/>
        </p:nvSpPr>
        <p:spPr>
          <a:xfrm>
            <a:off x="5845969" y="2587869"/>
            <a:ext cx="1159401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Backbone 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6213923D-F469-8143-A82B-F27C1A5756F1}"/>
              </a:ext>
            </a:extLst>
          </p:cNvPr>
          <p:cNvSpPr/>
          <p:nvPr/>
        </p:nvSpPr>
        <p:spPr>
          <a:xfrm>
            <a:off x="6153150" y="3365256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ISP3 </a:t>
            </a:r>
          </a:p>
        </p:txBody>
      </p:sp>
      <p:pic>
        <p:nvPicPr>
          <p:cNvPr id="25" name="Picture 425">
            <a:extLst>
              <a:ext uri="{FF2B5EF4-FFF2-40B4-BE49-F238E27FC236}">
                <a16:creationId xmlns:a16="http://schemas.microsoft.com/office/drawing/2014/main" id="{0ECAC9F7-DB11-8A4E-AFCA-BEF77B6C7D4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1" y="3016597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25">
            <a:extLst>
              <a:ext uri="{FF2B5EF4-FFF2-40B4-BE49-F238E27FC236}">
                <a16:creationId xmlns:a16="http://schemas.microsoft.com/office/drawing/2014/main" id="{2F0D3184-9D11-8241-8604-E86526255A23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3046065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EDDB1B-1C2B-294C-B674-5385E8A6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34" y="2806505"/>
            <a:ext cx="492920" cy="700371"/>
          </a:xfrm>
          <a:prstGeom prst="rect">
            <a:avLst/>
          </a:prstGeom>
        </p:spPr>
      </p:pic>
      <p:pic>
        <p:nvPicPr>
          <p:cNvPr id="30" name="Picture 29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34E813F-7630-A648-B831-98374B56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90128" y="2730845"/>
            <a:ext cx="562796" cy="1113532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C7A04F-ABFF-D541-ADD3-A2BC32A40622}"/>
              </a:ext>
            </a:extLst>
          </p:cNvPr>
          <p:cNvSpPr txBox="1"/>
          <p:nvPr/>
        </p:nvSpPr>
        <p:spPr>
          <a:xfrm>
            <a:off x="8557621" y="36243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example.com</a:t>
            </a:r>
            <a:endParaRPr lang="en-US" dirty="0"/>
          </a:p>
        </p:txBody>
      </p:sp>
      <p:pic>
        <p:nvPicPr>
          <p:cNvPr id="33" name="Picture 3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4F51F50D-EDCD-BA4A-BD49-EB066664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3232" y="2360469"/>
            <a:ext cx="418269" cy="827576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6FAF7E-7F1D-7D48-8AA0-AD229E13833A}"/>
              </a:ext>
            </a:extLst>
          </p:cNvPr>
          <p:cNvSpPr txBox="1"/>
          <p:nvPr/>
        </p:nvSpPr>
        <p:spPr>
          <a:xfrm>
            <a:off x="3640522" y="204504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ISP1 DNS server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C5F3009-50B0-244A-AA2E-0AAFCFC3662B}"/>
              </a:ext>
            </a:extLst>
          </p:cNvPr>
          <p:cNvSpPr/>
          <p:nvPr/>
        </p:nvSpPr>
        <p:spPr>
          <a:xfrm>
            <a:off x="3344919" y="2969300"/>
            <a:ext cx="875867" cy="284637"/>
          </a:xfrm>
          <a:custGeom>
            <a:avLst/>
            <a:gdLst>
              <a:gd name="connsiteX0" fmla="*/ 0 w 1167823"/>
              <a:gd name="connsiteY0" fmla="*/ 0 h 379516"/>
              <a:gd name="connsiteX1" fmla="*/ 1008993 w 1167823"/>
              <a:gd name="connsiteY1" fmla="*/ 378372 h 379516"/>
              <a:gd name="connsiteX2" fmla="*/ 1150882 w 1167823"/>
              <a:gd name="connsiteY2" fmla="*/ 94593 h 379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823" h="379516">
                <a:moveTo>
                  <a:pt x="0" y="0"/>
                </a:moveTo>
                <a:cubicBezTo>
                  <a:pt x="408589" y="181303"/>
                  <a:pt x="817179" y="362607"/>
                  <a:pt x="1008993" y="378372"/>
                </a:cubicBezTo>
                <a:cubicBezTo>
                  <a:pt x="1200807" y="394138"/>
                  <a:pt x="1175844" y="244365"/>
                  <a:pt x="1150882" y="9459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6356B-C91F-5E45-A687-7B75E66F3D27}"/>
              </a:ext>
            </a:extLst>
          </p:cNvPr>
          <p:cNvSpPr txBox="1"/>
          <p:nvPr/>
        </p:nvSpPr>
        <p:spPr>
          <a:xfrm>
            <a:off x="8610602" y="393099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BFA09D2-0D44-8242-848C-F8DA05348DD3}"/>
              </a:ext>
            </a:extLst>
          </p:cNvPr>
          <p:cNvSpPr/>
          <p:nvPr/>
        </p:nvSpPr>
        <p:spPr>
          <a:xfrm>
            <a:off x="3368567" y="3271124"/>
            <a:ext cx="5238093" cy="488422"/>
          </a:xfrm>
          <a:custGeom>
            <a:avLst/>
            <a:gdLst>
              <a:gd name="connsiteX0" fmla="*/ 0 w 6984124"/>
              <a:gd name="connsiteY0" fmla="*/ 176357 h 651229"/>
              <a:gd name="connsiteX1" fmla="*/ 1213945 w 6984124"/>
              <a:gd name="connsiteY1" fmla="*/ 649322 h 651229"/>
              <a:gd name="connsiteX2" fmla="*/ 2270234 w 6984124"/>
              <a:gd name="connsiteY2" fmla="*/ 18702 h 651229"/>
              <a:gd name="connsiteX3" fmla="*/ 4871545 w 6984124"/>
              <a:gd name="connsiteY3" fmla="*/ 160591 h 651229"/>
              <a:gd name="connsiteX4" fmla="*/ 6243145 w 6984124"/>
              <a:gd name="connsiteY4" fmla="*/ 97529 h 651229"/>
              <a:gd name="connsiteX5" fmla="*/ 6984124 w 6984124"/>
              <a:gd name="connsiteY5" fmla="*/ 286716 h 65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4124" h="651229">
                <a:moveTo>
                  <a:pt x="0" y="176357"/>
                </a:moveTo>
                <a:cubicBezTo>
                  <a:pt x="417786" y="425977"/>
                  <a:pt x="835573" y="675598"/>
                  <a:pt x="1213945" y="649322"/>
                </a:cubicBezTo>
                <a:cubicBezTo>
                  <a:pt x="1592317" y="623046"/>
                  <a:pt x="1660634" y="100157"/>
                  <a:pt x="2270234" y="18702"/>
                </a:cubicBezTo>
                <a:cubicBezTo>
                  <a:pt x="2879834" y="-62753"/>
                  <a:pt x="4209393" y="147453"/>
                  <a:pt x="4871545" y="160591"/>
                </a:cubicBezTo>
                <a:cubicBezTo>
                  <a:pt x="5533697" y="173729"/>
                  <a:pt x="5891049" y="76508"/>
                  <a:pt x="6243145" y="97529"/>
                </a:cubicBezTo>
                <a:cubicBezTo>
                  <a:pt x="6595242" y="118550"/>
                  <a:pt x="6789683" y="202633"/>
                  <a:pt x="6984124" y="286716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502B23-F007-7344-8362-F08D9C73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Threat Models</a:t>
            </a:r>
          </a:p>
        </p:txBody>
      </p:sp>
      <p:pic>
        <p:nvPicPr>
          <p:cNvPr id="28" name="Picture 27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127289F-F9D3-CA49-8057-5B89D66E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410200" y="3775832"/>
            <a:ext cx="474936" cy="893481"/>
          </a:xfrm>
          <a:prstGeom prst="rect">
            <a:avLst/>
          </a:prstGeom>
          <a:noFill/>
        </p:spPr>
      </p:pic>
      <p:pic>
        <p:nvPicPr>
          <p:cNvPr id="37" name="Picture 425">
            <a:extLst>
              <a:ext uri="{FF2B5EF4-FFF2-40B4-BE49-F238E27FC236}">
                <a16:creationId xmlns:a16="http://schemas.microsoft.com/office/drawing/2014/main" id="{65A8B892-DE4B-244C-AC51-91F093A43B45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1" y="391882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25EC73-81D5-6647-88AF-9C4AEDBB6A9A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885138" y="4036895"/>
            <a:ext cx="325163" cy="1061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4E739EA-346A-DB43-95E6-7862FA43A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276" y="3661284"/>
            <a:ext cx="1009874" cy="872811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16F68A-EA42-C34F-B302-0DF49CCE5C59}"/>
              </a:ext>
            </a:extLst>
          </p:cNvPr>
          <p:cNvCxnSpPr>
            <a:cxnSpLocks/>
          </p:cNvCxnSpPr>
          <p:nvPr/>
        </p:nvCxnSpPr>
        <p:spPr>
          <a:xfrm flipH="1">
            <a:off x="5885138" y="4299562"/>
            <a:ext cx="325163" cy="1061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B6E891-CAA7-B84D-A943-AC8759E23305}"/>
              </a:ext>
            </a:extLst>
          </p:cNvPr>
          <p:cNvSpPr txBox="1"/>
          <p:nvPr/>
        </p:nvSpPr>
        <p:spPr>
          <a:xfrm>
            <a:off x="4857210" y="4684058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Malicious hosts</a:t>
            </a:r>
          </a:p>
          <a:p>
            <a:r>
              <a:rPr lang="en-US" dirty="0">
                <a:solidFill>
                  <a:srgbClr val="C00000"/>
                </a:solidFill>
              </a:rPr>
              <a:t>(off-path)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8595A27-15BE-F548-9D12-7725E5C0F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2114" y="2836380"/>
            <a:ext cx="709685" cy="682037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BEDB3-9BB3-344D-931F-1F85BB5ADC8E}"/>
              </a:ext>
            </a:extLst>
          </p:cNvPr>
          <p:cNvSpPr txBox="1"/>
          <p:nvPr/>
        </p:nvSpPr>
        <p:spPr>
          <a:xfrm>
            <a:off x="3217365" y="3881144"/>
            <a:ext cx="1639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Subverted routers or links</a:t>
            </a:r>
          </a:p>
          <a:p>
            <a:r>
              <a:rPr lang="en-US" dirty="0">
                <a:solidFill>
                  <a:srgbClr val="C00000"/>
                </a:solidFill>
              </a:rPr>
              <a:t>(on-path)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7F3535-6F53-6244-9ACA-04C28B494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1676" y="2646444"/>
            <a:ext cx="875867" cy="682037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63D880-339A-0845-B64B-EE1A2E1B4A26}"/>
              </a:ext>
            </a:extLst>
          </p:cNvPr>
          <p:cNvSpPr txBox="1"/>
          <p:nvPr/>
        </p:nvSpPr>
        <p:spPr>
          <a:xfrm>
            <a:off x="6210301" y="1895197"/>
            <a:ext cx="190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Malicious ISPs</a:t>
            </a:r>
          </a:p>
          <a:p>
            <a:r>
              <a:rPr lang="en-US" dirty="0">
                <a:solidFill>
                  <a:srgbClr val="C00000"/>
                </a:solidFill>
              </a:rPr>
              <a:t>(on or off-path)</a:t>
            </a:r>
          </a:p>
        </p:txBody>
      </p:sp>
    </p:spTree>
    <p:extLst>
      <p:ext uri="{BB962C8B-B14F-4D97-AF65-F5344CB8AC3E}">
        <p14:creationId xmlns:p14="http://schemas.microsoft.com/office/powerpoint/2010/main" val="254317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/>
      <p:bldP spid="41" grpId="0" animBg="1"/>
      <p:bldP spid="6" grpId="0"/>
      <p:bldP spid="42" grpId="0" animBg="1"/>
      <p:bldP spid="4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843" y="3018497"/>
            <a:ext cx="400050" cy="791528"/>
          </a:xfrm>
          <a:prstGeom prst="rect">
            <a:avLst/>
          </a:prstGeom>
          <a:noFill/>
        </p:spPr>
      </p:pic>
      <p:sp>
        <p:nvSpPr>
          <p:cNvPr id="7" name="Cloud 6"/>
          <p:cNvSpPr/>
          <p:nvPr/>
        </p:nvSpPr>
        <p:spPr>
          <a:xfrm>
            <a:off x="4695825" y="228467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8" name="Cloud 7"/>
          <p:cNvSpPr/>
          <p:nvPr/>
        </p:nvSpPr>
        <p:spPr>
          <a:xfrm>
            <a:off x="6896100" y="222267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15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276971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2222675"/>
            <a:ext cx="342900" cy="678452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flipV="1">
            <a:off x="4388645" y="2616322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4" idx="3"/>
          </p:cNvCxnSpPr>
          <p:nvPr/>
        </p:nvCxnSpPr>
        <p:spPr>
          <a:xfrm flipH="1" flipV="1">
            <a:off x="7656910" y="3336894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</p:cNvCxnSpPr>
          <p:nvPr/>
        </p:nvCxnSpPr>
        <p:spPr>
          <a:xfrm>
            <a:off x="3352801" y="2561901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7700" y="1562403"/>
            <a:ext cx="342900" cy="678452"/>
          </a:xfrm>
          <a:prstGeom prst="rect">
            <a:avLst/>
          </a:prstGeom>
          <a:noFill/>
        </p:spPr>
      </p:pic>
      <p:pic>
        <p:nvPicPr>
          <p:cNvPr id="28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7" y="222267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>
            <a:stCxn id="28" idx="0"/>
            <a:endCxn id="33" idx="1"/>
          </p:cNvCxnSpPr>
          <p:nvPr/>
        </p:nvCxnSpPr>
        <p:spPr>
          <a:xfrm flipV="1">
            <a:off x="8028387" y="1901629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6414" y="297496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17695" y="214617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35" name="Cloud 34"/>
          <p:cNvSpPr/>
          <p:nvPr/>
        </p:nvSpPr>
        <p:spPr>
          <a:xfrm>
            <a:off x="5458213" y="2128014"/>
            <a:ext cx="1803363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sp>
        <p:nvSpPr>
          <p:cNvPr id="39" name="Cloud 38"/>
          <p:cNvSpPr/>
          <p:nvPr/>
        </p:nvSpPr>
        <p:spPr>
          <a:xfrm>
            <a:off x="6153150" y="2770468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ISP3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39151" y="36307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8.7.3.4</a:t>
            </a:r>
          </a:p>
        </p:txBody>
      </p:sp>
      <p:pic>
        <p:nvPicPr>
          <p:cNvPr id="14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92" y="321882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245127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reeform 21"/>
          <p:cNvSpPr/>
          <p:nvPr/>
        </p:nvSpPr>
        <p:spPr>
          <a:xfrm>
            <a:off x="3411088" y="2716863"/>
            <a:ext cx="4781998" cy="902934"/>
          </a:xfrm>
          <a:custGeom>
            <a:avLst/>
            <a:gdLst>
              <a:gd name="connsiteX0" fmla="*/ 0 w 6375997"/>
              <a:gd name="connsiteY0" fmla="*/ 66149 h 1203912"/>
              <a:gd name="connsiteX1" fmla="*/ 1031800 w 6375997"/>
              <a:gd name="connsiteY1" fmla="*/ 529192 h 1203912"/>
              <a:gd name="connsiteX2" fmla="*/ 2182654 w 6375997"/>
              <a:gd name="connsiteY2" fmla="*/ 119068 h 1203912"/>
              <a:gd name="connsiteX3" fmla="*/ 3650986 w 6375997"/>
              <a:gd name="connsiteY3" fmla="*/ 0 h 1203912"/>
              <a:gd name="connsiteX4" fmla="*/ 5278055 w 6375997"/>
              <a:gd name="connsiteY4" fmla="*/ 1071614 h 1203912"/>
              <a:gd name="connsiteX5" fmla="*/ 6375997 w 6375997"/>
              <a:gd name="connsiteY5" fmla="*/ 1203912 h 1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5997" h="1203912">
                <a:moveTo>
                  <a:pt x="0" y="66149"/>
                </a:moveTo>
                <a:lnTo>
                  <a:pt x="1031800" y="529192"/>
                </a:lnTo>
                <a:lnTo>
                  <a:pt x="2182654" y="119068"/>
                </a:lnTo>
                <a:lnTo>
                  <a:pt x="3650986" y="0"/>
                </a:lnTo>
                <a:lnTo>
                  <a:pt x="5278055" y="1071614"/>
                </a:lnTo>
                <a:lnTo>
                  <a:pt x="6375997" y="1203912"/>
                </a:lnTo>
              </a:path>
            </a:pathLst>
          </a:cu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lded Corner 25"/>
          <p:cNvSpPr/>
          <p:nvPr/>
        </p:nvSpPr>
        <p:spPr>
          <a:xfrm>
            <a:off x="3607935" y="4457700"/>
            <a:ext cx="1600200" cy="1286768"/>
          </a:xfrm>
          <a:prstGeom prst="foldedCorner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src</a:t>
            </a:r>
            <a:r>
              <a:rPr lang="en-US" sz="1400" dirty="0"/>
              <a:t>: 8.7.3.4</a:t>
            </a:r>
          </a:p>
          <a:p>
            <a:r>
              <a:rPr lang="en-US" sz="1400" dirty="0" err="1"/>
              <a:t>dst</a:t>
            </a:r>
            <a:r>
              <a:rPr lang="en-US" sz="1400" dirty="0"/>
              <a:t>: 1.2.3.4</a:t>
            </a:r>
          </a:p>
          <a:p>
            <a:endParaRPr lang="en-US" sz="1400" dirty="0"/>
          </a:p>
          <a:p>
            <a:r>
              <a:rPr lang="en-US" sz="1400" dirty="0" err="1"/>
              <a:t>seq</a:t>
            </a:r>
            <a:r>
              <a:rPr lang="en-US" sz="1400" dirty="0"/>
              <a:t>#(8.7.3.4)</a:t>
            </a:r>
          </a:p>
          <a:p>
            <a:r>
              <a:rPr lang="en-US" sz="1400" dirty="0"/>
              <a:t>FIN</a:t>
            </a:r>
          </a:p>
        </p:txBody>
      </p:sp>
      <p:sp>
        <p:nvSpPr>
          <p:cNvPr id="30" name="Folded Corner 29"/>
          <p:cNvSpPr/>
          <p:nvPr/>
        </p:nvSpPr>
        <p:spPr>
          <a:xfrm>
            <a:off x="6661365" y="4487168"/>
            <a:ext cx="1600200" cy="1257300"/>
          </a:xfrm>
          <a:prstGeom prst="foldedCorner">
            <a:avLst/>
          </a:prstGeom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src</a:t>
            </a:r>
            <a:r>
              <a:rPr lang="en-US" sz="1400" dirty="0"/>
              <a:t>: 8.7.3.4</a:t>
            </a:r>
          </a:p>
          <a:p>
            <a:r>
              <a:rPr lang="en-US" sz="1400" dirty="0" err="1"/>
              <a:t>dst</a:t>
            </a:r>
            <a:r>
              <a:rPr lang="en-US" sz="1400" dirty="0"/>
              <a:t>: 1.2.3.4</a:t>
            </a:r>
          </a:p>
          <a:p>
            <a:endParaRPr lang="en-US" sz="1400" dirty="0"/>
          </a:p>
          <a:p>
            <a:r>
              <a:rPr lang="en-US" sz="1400" dirty="0" err="1"/>
              <a:t>seq</a:t>
            </a:r>
            <a:r>
              <a:rPr lang="en-US" sz="1400" dirty="0"/>
              <a:t>#(8.7.3.4)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rsh</a:t>
            </a:r>
            <a:r>
              <a:rPr lang="en-US" sz="1400" dirty="0"/>
              <a:t> </a:t>
            </a:r>
            <a:r>
              <a:rPr lang="en-US" sz="1400" dirty="0" err="1"/>
              <a:t>rm</a:t>
            </a:r>
            <a:r>
              <a:rPr lang="en-US" sz="1400" dirty="0"/>
              <a:t> –</a:t>
            </a:r>
            <a:r>
              <a:rPr lang="en-US" sz="1400" dirty="0" err="1"/>
              <a:t>rf</a:t>
            </a:r>
            <a:r>
              <a:rPr lang="en-US" sz="1400" dirty="0"/>
              <a:t>  /”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8033" y="3869635"/>
            <a:ext cx="2190023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500" dirty="0"/>
              <a:t>Forge a FIN packet from </a:t>
            </a:r>
          </a:p>
          <a:p>
            <a:r>
              <a:rPr lang="en-US" sz="1500" dirty="0"/>
              <a:t>8.7.3.4 to 1.2.3.4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7391" y="3866326"/>
            <a:ext cx="2533066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500" dirty="0"/>
              <a:t>Forge some application-layer</a:t>
            </a:r>
          </a:p>
          <a:p>
            <a:r>
              <a:rPr lang="en-US" sz="1500" dirty="0"/>
              <a:t>packet from 8.7.3.4 to 1.2.3.4</a:t>
            </a:r>
          </a:p>
        </p:txBody>
      </p:sp>
      <p:sp>
        <p:nvSpPr>
          <p:cNvPr id="34" name="Freeform 33"/>
          <p:cNvSpPr/>
          <p:nvPr/>
        </p:nvSpPr>
        <p:spPr>
          <a:xfrm>
            <a:off x="3421008" y="1843696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71628" y="1687139"/>
            <a:ext cx="396294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Connection between 1.2.3.4 and 8.7.3.4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D8DEC-14C9-E144-A646-EC28ABF0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Spoofing and Injection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63C65C-CA0F-664E-849E-4936E8A4C467}"/>
              </a:ext>
            </a:extLst>
          </p:cNvPr>
          <p:cNvSpPr/>
          <p:nvPr/>
        </p:nvSpPr>
        <p:spPr>
          <a:xfrm>
            <a:off x="2009893" y="5811312"/>
            <a:ext cx="9115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Attacker can’t see server’s responses, but can bypass IP address-based authentication</a:t>
            </a:r>
          </a:p>
          <a:p>
            <a:r>
              <a:rPr lang="en-US" altLang="en-US" dirty="0"/>
              <a:t>(remote shell, SPF defense against spam)</a:t>
            </a:r>
          </a:p>
        </p:txBody>
      </p:sp>
      <p:pic>
        <p:nvPicPr>
          <p:cNvPr id="37" name="Picture 6" descr="j0139031">
            <a:extLst>
              <a:ext uri="{FF2B5EF4-FFF2-40B4-BE49-F238E27FC236}">
                <a16:creationId xmlns:a16="http://schemas.microsoft.com/office/drawing/2014/main" id="{5EF10994-2ED6-2542-A2B4-E33C6774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8" y="1082261"/>
            <a:ext cx="555623" cy="76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C8CC0-4FF2-9247-80EC-470BD5FDB0AC}"/>
              </a:ext>
            </a:extLst>
          </p:cNvPr>
          <p:cNvSpPr txBox="1"/>
          <p:nvPr/>
        </p:nvSpPr>
        <p:spPr>
          <a:xfrm>
            <a:off x="1618734" y="4720281"/>
            <a:ext cx="180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DoS by connection reset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92A8B3-DE0E-8940-8E29-96DAE51AB7B6}"/>
              </a:ext>
            </a:extLst>
          </p:cNvPr>
          <p:cNvGrpSpPr/>
          <p:nvPr/>
        </p:nvGrpSpPr>
        <p:grpSpPr>
          <a:xfrm>
            <a:off x="2627591" y="5354348"/>
            <a:ext cx="888480" cy="259920"/>
            <a:chOff x="2627591" y="5354348"/>
            <a:chExt cx="8884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19F0DC-149A-E14E-A542-2CA241490B3C}"/>
                    </a:ext>
                  </a:extLst>
                </p14:cNvPr>
                <p14:cNvContentPartPr/>
                <p14:nvPr/>
              </p14:nvContentPartPr>
              <p14:xfrm>
                <a:off x="2627591" y="5354348"/>
                <a:ext cx="885240" cy="180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19F0DC-149A-E14E-A542-2CA241490B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9591" y="5336708"/>
                  <a:ext cx="920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07A8517-D13A-5A46-B20E-4ABB9F47C094}"/>
                    </a:ext>
                  </a:extLst>
                </p14:cNvPr>
                <p14:cNvContentPartPr/>
                <p14:nvPr/>
              </p14:nvContentPartPr>
              <p14:xfrm>
                <a:off x="3334631" y="5557388"/>
                <a:ext cx="181440" cy="56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07A8517-D13A-5A46-B20E-4ABB9F47C0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16631" y="5539388"/>
                  <a:ext cx="217080" cy="92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3370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066800" y="3587601"/>
            <a:ext cx="4522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Fix idea 1:</a:t>
            </a:r>
          </a:p>
          <a:p>
            <a:pPr marL="257175" indent="-257175">
              <a:buFont typeface="Arial"/>
              <a:buChar char="•"/>
            </a:pPr>
            <a:r>
              <a:rPr lang="en-US" sz="2000" dirty="0"/>
              <a:t>Random ISN at system startup</a:t>
            </a:r>
          </a:p>
          <a:p>
            <a:pPr marL="257175" indent="-257175">
              <a:buFont typeface="Arial"/>
              <a:buChar char="•"/>
            </a:pPr>
            <a:r>
              <a:rPr lang="en-US" sz="2000" dirty="0"/>
              <a:t>Increment by 64,000 each half second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6801" y="4559150"/>
            <a:ext cx="4067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Better fix:</a:t>
            </a:r>
          </a:p>
          <a:p>
            <a:pPr marL="257175" indent="-257175">
              <a:buFont typeface="Arial"/>
              <a:buChar char="•"/>
            </a:pPr>
            <a:r>
              <a:rPr lang="en-US" sz="2000" dirty="0"/>
              <a:t>Random ISN for every connection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66799" y="5244951"/>
            <a:ext cx="76979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Remains an issue in some cases:</a:t>
            </a:r>
          </a:p>
          <a:p>
            <a:pPr marL="257175" indent="-257175">
              <a:buFont typeface="Arial"/>
              <a:buChar char="•"/>
            </a:pPr>
            <a:r>
              <a:rPr lang="en-US" sz="2000" dirty="0"/>
              <a:t>Any FIN accepted with seq number in receiver window: 2</a:t>
            </a:r>
            <a:r>
              <a:rPr lang="en-US" sz="2000" baseline="30000" dirty="0"/>
              <a:t>17</a:t>
            </a:r>
            <a:r>
              <a:rPr lang="en-US" sz="2000" dirty="0"/>
              <a:t> attempts</a:t>
            </a:r>
          </a:p>
          <a:p>
            <a:pPr marL="257175" indent="-257175">
              <a:buFont typeface="Arial"/>
              <a:buChar char="•"/>
            </a:pPr>
            <a:r>
              <a:rPr lang="en-US" sz="2000" dirty="0"/>
              <a:t>Side-channel attacks to infer seq number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23217-1FC5-8840-9DB9-FAE821A3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Predictable Seq 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9A299-3231-A44F-A2EF-AE89996C5B89}"/>
              </a:ext>
            </a:extLst>
          </p:cNvPr>
          <p:cNvSpPr txBox="1"/>
          <p:nvPr/>
        </p:nvSpPr>
        <p:spPr>
          <a:xfrm>
            <a:off x="5635542" y="4661884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cookies ensure this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A4A9C4-3136-6A4D-BD99-242B27B8024A}"/>
              </a:ext>
            </a:extLst>
          </p:cNvPr>
          <p:cNvGrpSpPr/>
          <p:nvPr/>
        </p:nvGrpSpPr>
        <p:grpSpPr>
          <a:xfrm>
            <a:off x="5090755" y="4896903"/>
            <a:ext cx="461880" cy="220320"/>
            <a:chOff x="5090755" y="4896903"/>
            <a:chExt cx="4618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9E8197-1D3A-B54F-82E8-FE209B180D74}"/>
                    </a:ext>
                  </a:extLst>
                </p14:cNvPr>
                <p14:cNvContentPartPr/>
                <p14:nvPr/>
              </p14:nvContentPartPr>
              <p14:xfrm>
                <a:off x="5090755" y="4896903"/>
                <a:ext cx="461880" cy="173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9E8197-1D3A-B54F-82E8-FE209B180D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81755" y="4888263"/>
                  <a:ext cx="479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984BE30-DF7B-9846-8921-38D37AF66FDB}"/>
                    </a:ext>
                  </a:extLst>
                </p14:cNvPr>
                <p14:cNvContentPartPr/>
                <p14:nvPr/>
              </p14:nvContentPartPr>
              <p14:xfrm>
                <a:off x="5102635" y="5067183"/>
                <a:ext cx="119880" cy="5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984BE30-DF7B-9846-8921-38D37AF66F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3635" y="5058543"/>
                  <a:ext cx="137520" cy="67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5989C9DF-690A-B442-AB9C-5C17D307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28843" y="3018497"/>
            <a:ext cx="400050" cy="791528"/>
          </a:xfrm>
          <a:prstGeom prst="rect">
            <a:avLst/>
          </a:prstGeom>
          <a:noFill/>
        </p:spPr>
      </p:pic>
      <p:sp>
        <p:nvSpPr>
          <p:cNvPr id="35" name="Cloud 34">
            <a:extLst>
              <a:ext uri="{FF2B5EF4-FFF2-40B4-BE49-F238E27FC236}">
                <a16:creationId xmlns:a16="http://schemas.microsoft.com/office/drawing/2014/main" id="{9143183E-466C-D14E-BA69-01131A521C3E}"/>
              </a:ext>
            </a:extLst>
          </p:cNvPr>
          <p:cNvSpPr/>
          <p:nvPr/>
        </p:nvSpPr>
        <p:spPr>
          <a:xfrm>
            <a:off x="4695825" y="228467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B62099BA-7597-8F49-8D9B-A4ACDD58F1EF}"/>
              </a:ext>
            </a:extLst>
          </p:cNvPr>
          <p:cNvSpPr/>
          <p:nvPr/>
        </p:nvSpPr>
        <p:spPr>
          <a:xfrm>
            <a:off x="6896100" y="222267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37" name="Picture 425">
            <a:extLst>
              <a:ext uri="{FF2B5EF4-FFF2-40B4-BE49-F238E27FC236}">
                <a16:creationId xmlns:a16="http://schemas.microsoft.com/office/drawing/2014/main" id="{EA84D79E-C5B0-A248-9034-E958588DF495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276971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36C67F5-E453-944B-A195-B35D868B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9900" y="2222675"/>
            <a:ext cx="342900" cy="678452"/>
          </a:xfrm>
          <a:prstGeom prst="rect">
            <a:avLst/>
          </a:prstGeom>
          <a:noFill/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60191B-251E-C540-AA88-3A24E8905FF5}"/>
              </a:ext>
            </a:extLst>
          </p:cNvPr>
          <p:cNvCxnSpPr/>
          <p:nvPr/>
        </p:nvCxnSpPr>
        <p:spPr>
          <a:xfrm flipV="1">
            <a:off x="4388645" y="2616322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DDF551-DE97-B242-A8EE-EF10DC911101}"/>
              </a:ext>
            </a:extLst>
          </p:cNvPr>
          <p:cNvCxnSpPr>
            <a:endCxn id="53" idx="3"/>
          </p:cNvCxnSpPr>
          <p:nvPr/>
        </p:nvCxnSpPr>
        <p:spPr>
          <a:xfrm flipH="1" flipV="1">
            <a:off x="7656910" y="3336894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5295D8-9F5E-BB4B-93E6-849AC3AF542A}"/>
              </a:ext>
            </a:extLst>
          </p:cNvPr>
          <p:cNvCxnSpPr>
            <a:stCxn id="38" idx="3"/>
          </p:cNvCxnSpPr>
          <p:nvPr/>
        </p:nvCxnSpPr>
        <p:spPr>
          <a:xfrm>
            <a:off x="3352801" y="2561901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BE028E56-3F92-0040-879F-7D29640F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7700" y="1562403"/>
            <a:ext cx="342900" cy="678452"/>
          </a:xfrm>
          <a:prstGeom prst="rect">
            <a:avLst/>
          </a:prstGeom>
          <a:noFill/>
        </p:spPr>
      </p:pic>
      <p:pic>
        <p:nvPicPr>
          <p:cNvPr id="45" name="Picture 425">
            <a:extLst>
              <a:ext uri="{FF2B5EF4-FFF2-40B4-BE49-F238E27FC236}">
                <a16:creationId xmlns:a16="http://schemas.microsoft.com/office/drawing/2014/main" id="{D0CCFB48-06AB-ED40-BFA8-0B43F3DEE46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7" y="222267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E079D6-2A5A-264A-A51F-A124F1AD6597}"/>
              </a:ext>
            </a:extLst>
          </p:cNvPr>
          <p:cNvCxnSpPr>
            <a:stCxn id="45" idx="0"/>
            <a:endCxn id="44" idx="1"/>
          </p:cNvCxnSpPr>
          <p:nvPr/>
        </p:nvCxnSpPr>
        <p:spPr>
          <a:xfrm flipV="1">
            <a:off x="8028387" y="1901629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2AC7C66-2FED-334E-B98C-80B66C154E33}"/>
              </a:ext>
            </a:extLst>
          </p:cNvPr>
          <p:cNvSpPr txBox="1"/>
          <p:nvPr/>
        </p:nvSpPr>
        <p:spPr>
          <a:xfrm>
            <a:off x="2936414" y="297496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3A9958-5FE8-7C4F-A199-A13D124E096E}"/>
              </a:ext>
            </a:extLst>
          </p:cNvPr>
          <p:cNvSpPr txBox="1"/>
          <p:nvPr/>
        </p:nvSpPr>
        <p:spPr>
          <a:xfrm>
            <a:off x="8217695" y="214617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50" name="Cloud 49">
            <a:extLst>
              <a:ext uri="{FF2B5EF4-FFF2-40B4-BE49-F238E27FC236}">
                <a16:creationId xmlns:a16="http://schemas.microsoft.com/office/drawing/2014/main" id="{D8A916E3-3299-D84E-8064-0FDDAB6D206F}"/>
              </a:ext>
            </a:extLst>
          </p:cNvPr>
          <p:cNvSpPr/>
          <p:nvPr/>
        </p:nvSpPr>
        <p:spPr>
          <a:xfrm>
            <a:off x="5458213" y="2128014"/>
            <a:ext cx="1803363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9E5A4BBF-C801-3140-86A7-1F5171E4309C}"/>
              </a:ext>
            </a:extLst>
          </p:cNvPr>
          <p:cNvSpPr/>
          <p:nvPr/>
        </p:nvSpPr>
        <p:spPr>
          <a:xfrm>
            <a:off x="6153150" y="2770468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ISP3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3F1156-1CA3-A147-8EDE-BC962E2C1E22}"/>
              </a:ext>
            </a:extLst>
          </p:cNvPr>
          <p:cNvSpPr txBox="1"/>
          <p:nvPr/>
        </p:nvSpPr>
        <p:spPr>
          <a:xfrm>
            <a:off x="8439151" y="36307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8.7.3.4</a:t>
            </a:r>
          </a:p>
        </p:txBody>
      </p:sp>
      <p:pic>
        <p:nvPicPr>
          <p:cNvPr id="53" name="Picture 425">
            <a:extLst>
              <a:ext uri="{FF2B5EF4-FFF2-40B4-BE49-F238E27FC236}">
                <a16:creationId xmlns:a16="http://schemas.microsoft.com/office/drawing/2014/main" id="{ABCD6259-29BB-F84D-9EB3-E845810831D5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92" y="321882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425">
            <a:extLst>
              <a:ext uri="{FF2B5EF4-FFF2-40B4-BE49-F238E27FC236}">
                <a16:creationId xmlns:a16="http://schemas.microsoft.com/office/drawing/2014/main" id="{C8DD18A6-FE52-FC49-80D9-D2C827E7C95B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245127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reeform 54">
            <a:extLst>
              <a:ext uri="{FF2B5EF4-FFF2-40B4-BE49-F238E27FC236}">
                <a16:creationId xmlns:a16="http://schemas.microsoft.com/office/drawing/2014/main" id="{C70FB60D-FE27-3E48-BCBD-71B2E90A8683}"/>
              </a:ext>
            </a:extLst>
          </p:cNvPr>
          <p:cNvSpPr/>
          <p:nvPr/>
        </p:nvSpPr>
        <p:spPr>
          <a:xfrm>
            <a:off x="3411088" y="2716863"/>
            <a:ext cx="4781998" cy="902934"/>
          </a:xfrm>
          <a:custGeom>
            <a:avLst/>
            <a:gdLst>
              <a:gd name="connsiteX0" fmla="*/ 0 w 6375997"/>
              <a:gd name="connsiteY0" fmla="*/ 66149 h 1203912"/>
              <a:gd name="connsiteX1" fmla="*/ 1031800 w 6375997"/>
              <a:gd name="connsiteY1" fmla="*/ 529192 h 1203912"/>
              <a:gd name="connsiteX2" fmla="*/ 2182654 w 6375997"/>
              <a:gd name="connsiteY2" fmla="*/ 119068 h 1203912"/>
              <a:gd name="connsiteX3" fmla="*/ 3650986 w 6375997"/>
              <a:gd name="connsiteY3" fmla="*/ 0 h 1203912"/>
              <a:gd name="connsiteX4" fmla="*/ 5278055 w 6375997"/>
              <a:gd name="connsiteY4" fmla="*/ 1071614 h 1203912"/>
              <a:gd name="connsiteX5" fmla="*/ 6375997 w 6375997"/>
              <a:gd name="connsiteY5" fmla="*/ 1203912 h 1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5997" h="1203912">
                <a:moveTo>
                  <a:pt x="0" y="66149"/>
                </a:moveTo>
                <a:lnTo>
                  <a:pt x="1031800" y="529192"/>
                </a:lnTo>
                <a:lnTo>
                  <a:pt x="2182654" y="119068"/>
                </a:lnTo>
                <a:lnTo>
                  <a:pt x="3650986" y="0"/>
                </a:lnTo>
                <a:lnTo>
                  <a:pt x="5278055" y="1071614"/>
                </a:lnTo>
                <a:lnTo>
                  <a:pt x="6375997" y="1203912"/>
                </a:lnTo>
              </a:path>
            </a:pathLst>
          </a:cu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44CE2AC2-9BC4-DC4A-A618-C31015190F75}"/>
              </a:ext>
            </a:extLst>
          </p:cNvPr>
          <p:cNvSpPr/>
          <p:nvPr/>
        </p:nvSpPr>
        <p:spPr>
          <a:xfrm>
            <a:off x="3421008" y="1843696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3217-1FC5-8840-9DB9-FAE821A3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Spoofing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B89340-B14D-D44E-9FE5-C81A973B1DCD}"/>
              </a:ext>
            </a:extLst>
          </p:cNvPr>
          <p:cNvSpPr txBox="1"/>
          <p:nvPr/>
        </p:nvSpPr>
        <p:spPr>
          <a:xfrm>
            <a:off x="873963" y="4159190"/>
            <a:ext cx="992584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571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IP traceback</a:t>
            </a:r>
            <a:r>
              <a:rPr lang="en-US" sz="2400" dirty="0"/>
              <a:t>: techniques for inferring actual source of a (spoofed) packet</a:t>
            </a:r>
          </a:p>
          <a:p>
            <a:pPr indent="-2571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BCP 38 (RFC 2827): upstream ingress filtering to drop spoofed packets</a:t>
            </a:r>
          </a:p>
          <a:p>
            <a:pPr marL="457200" lvl="2" indent="-25717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Ideally, all network traffic providers would perform ingress filtering… but they don’t</a:t>
            </a:r>
          </a:p>
        </p:txBody>
      </p:sp>
      <p:pic>
        <p:nvPicPr>
          <p:cNvPr id="27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D8D05640-97C7-124F-95D6-DF280122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843" y="3018497"/>
            <a:ext cx="400050" cy="791528"/>
          </a:xfrm>
          <a:prstGeom prst="rect">
            <a:avLst/>
          </a:prstGeom>
          <a:noFill/>
        </p:spPr>
      </p:pic>
      <p:sp>
        <p:nvSpPr>
          <p:cNvPr id="28" name="Cloud 27">
            <a:extLst>
              <a:ext uri="{FF2B5EF4-FFF2-40B4-BE49-F238E27FC236}">
                <a16:creationId xmlns:a16="http://schemas.microsoft.com/office/drawing/2014/main" id="{ACFD2236-1305-3E41-BAA2-1BC86FD2CFC5}"/>
              </a:ext>
            </a:extLst>
          </p:cNvPr>
          <p:cNvSpPr/>
          <p:nvPr/>
        </p:nvSpPr>
        <p:spPr>
          <a:xfrm>
            <a:off x="4695825" y="228467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FE5F084D-2A9C-F048-BEBF-B13C706EE9A0}"/>
              </a:ext>
            </a:extLst>
          </p:cNvPr>
          <p:cNvSpPr/>
          <p:nvPr/>
        </p:nvSpPr>
        <p:spPr>
          <a:xfrm>
            <a:off x="6896100" y="2222675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31" name="Picture 425">
            <a:extLst>
              <a:ext uri="{FF2B5EF4-FFF2-40B4-BE49-F238E27FC236}">
                <a16:creationId xmlns:a16="http://schemas.microsoft.com/office/drawing/2014/main" id="{8B1715F2-0B5E-3041-8D5E-937262FAB2BD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276971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696E5DA8-3CDC-6645-81D1-0805F13D3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900" y="2222675"/>
            <a:ext cx="342900" cy="678452"/>
          </a:xfrm>
          <a:prstGeom prst="rect">
            <a:avLst/>
          </a:prstGeom>
          <a:noFill/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8AEFF3-3642-E54F-9DB7-28EA34F3243D}"/>
              </a:ext>
            </a:extLst>
          </p:cNvPr>
          <p:cNvCxnSpPr/>
          <p:nvPr/>
        </p:nvCxnSpPr>
        <p:spPr>
          <a:xfrm flipV="1">
            <a:off x="4388645" y="2616322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F8CA7-E4A1-604E-BBB5-F4DD28B56E12}"/>
              </a:ext>
            </a:extLst>
          </p:cNvPr>
          <p:cNvCxnSpPr>
            <a:endCxn id="64" idx="3"/>
          </p:cNvCxnSpPr>
          <p:nvPr/>
        </p:nvCxnSpPr>
        <p:spPr>
          <a:xfrm flipH="1" flipV="1">
            <a:off x="7656910" y="3336894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0E9277-8BC8-734C-B797-C23D331567F8}"/>
              </a:ext>
            </a:extLst>
          </p:cNvPr>
          <p:cNvCxnSpPr>
            <a:stCxn id="32" idx="3"/>
          </p:cNvCxnSpPr>
          <p:nvPr/>
        </p:nvCxnSpPr>
        <p:spPr>
          <a:xfrm>
            <a:off x="3352801" y="2561901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99D40589-80F2-2D41-BC62-D83E6E42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7700" y="1562403"/>
            <a:ext cx="342900" cy="678452"/>
          </a:xfrm>
          <a:prstGeom prst="rect">
            <a:avLst/>
          </a:prstGeom>
          <a:noFill/>
        </p:spPr>
      </p:pic>
      <p:pic>
        <p:nvPicPr>
          <p:cNvPr id="41" name="Picture 425">
            <a:extLst>
              <a:ext uri="{FF2B5EF4-FFF2-40B4-BE49-F238E27FC236}">
                <a16:creationId xmlns:a16="http://schemas.microsoft.com/office/drawing/2014/main" id="{94A4A366-A0FA-724E-B012-5AD90E76E05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7" y="222267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19D7FA-1DBA-A44B-A5A2-6F95C06960DD}"/>
              </a:ext>
            </a:extLst>
          </p:cNvPr>
          <p:cNvCxnSpPr>
            <a:stCxn id="41" idx="0"/>
            <a:endCxn id="39" idx="1"/>
          </p:cNvCxnSpPr>
          <p:nvPr/>
        </p:nvCxnSpPr>
        <p:spPr>
          <a:xfrm flipV="1">
            <a:off x="8028387" y="1901629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CDFC8F6-A1FA-5544-9676-599B408E37EF}"/>
              </a:ext>
            </a:extLst>
          </p:cNvPr>
          <p:cNvSpPr txBox="1"/>
          <p:nvPr/>
        </p:nvSpPr>
        <p:spPr>
          <a:xfrm>
            <a:off x="2936414" y="297496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8E7C59-680B-2348-9EB3-29164CA2CD74}"/>
              </a:ext>
            </a:extLst>
          </p:cNvPr>
          <p:cNvSpPr txBox="1"/>
          <p:nvPr/>
        </p:nvSpPr>
        <p:spPr>
          <a:xfrm>
            <a:off x="8217695" y="214617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61" name="Cloud 60">
            <a:extLst>
              <a:ext uri="{FF2B5EF4-FFF2-40B4-BE49-F238E27FC236}">
                <a16:creationId xmlns:a16="http://schemas.microsoft.com/office/drawing/2014/main" id="{AAF9CE2A-1118-304C-B15E-F325AC9486D1}"/>
              </a:ext>
            </a:extLst>
          </p:cNvPr>
          <p:cNvSpPr/>
          <p:nvPr/>
        </p:nvSpPr>
        <p:spPr>
          <a:xfrm>
            <a:off x="5458213" y="2128014"/>
            <a:ext cx="1803363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D644C4BC-1296-3E4D-9B87-27A7E404E56D}"/>
              </a:ext>
            </a:extLst>
          </p:cNvPr>
          <p:cNvSpPr/>
          <p:nvPr/>
        </p:nvSpPr>
        <p:spPr>
          <a:xfrm>
            <a:off x="6153150" y="2770468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ISP3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8A25CC-4970-324B-A0A1-3F459C1B97B8}"/>
              </a:ext>
            </a:extLst>
          </p:cNvPr>
          <p:cNvSpPr txBox="1"/>
          <p:nvPr/>
        </p:nvSpPr>
        <p:spPr>
          <a:xfrm>
            <a:off x="8439151" y="36307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8.7.3.4</a:t>
            </a:r>
          </a:p>
        </p:txBody>
      </p:sp>
      <p:pic>
        <p:nvPicPr>
          <p:cNvPr id="64" name="Picture 425">
            <a:extLst>
              <a:ext uri="{FF2B5EF4-FFF2-40B4-BE49-F238E27FC236}">
                <a16:creationId xmlns:a16="http://schemas.microsoft.com/office/drawing/2014/main" id="{4ADF9D4A-F470-FE47-8317-F86AB1DAE6D1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92" y="321882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25">
            <a:extLst>
              <a:ext uri="{FF2B5EF4-FFF2-40B4-BE49-F238E27FC236}">
                <a16:creationId xmlns:a16="http://schemas.microsoft.com/office/drawing/2014/main" id="{1EDDBA59-706A-4248-A829-C05CC373385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2451276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Freeform 65">
            <a:extLst>
              <a:ext uri="{FF2B5EF4-FFF2-40B4-BE49-F238E27FC236}">
                <a16:creationId xmlns:a16="http://schemas.microsoft.com/office/drawing/2014/main" id="{E3B69361-BEC4-0748-A5C0-95F3E644165A}"/>
              </a:ext>
            </a:extLst>
          </p:cNvPr>
          <p:cNvSpPr/>
          <p:nvPr/>
        </p:nvSpPr>
        <p:spPr>
          <a:xfrm>
            <a:off x="3411088" y="2716863"/>
            <a:ext cx="4781998" cy="902934"/>
          </a:xfrm>
          <a:custGeom>
            <a:avLst/>
            <a:gdLst>
              <a:gd name="connsiteX0" fmla="*/ 0 w 6375997"/>
              <a:gd name="connsiteY0" fmla="*/ 66149 h 1203912"/>
              <a:gd name="connsiteX1" fmla="*/ 1031800 w 6375997"/>
              <a:gd name="connsiteY1" fmla="*/ 529192 h 1203912"/>
              <a:gd name="connsiteX2" fmla="*/ 2182654 w 6375997"/>
              <a:gd name="connsiteY2" fmla="*/ 119068 h 1203912"/>
              <a:gd name="connsiteX3" fmla="*/ 3650986 w 6375997"/>
              <a:gd name="connsiteY3" fmla="*/ 0 h 1203912"/>
              <a:gd name="connsiteX4" fmla="*/ 5278055 w 6375997"/>
              <a:gd name="connsiteY4" fmla="*/ 1071614 h 1203912"/>
              <a:gd name="connsiteX5" fmla="*/ 6375997 w 6375997"/>
              <a:gd name="connsiteY5" fmla="*/ 1203912 h 1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5997" h="1203912">
                <a:moveTo>
                  <a:pt x="0" y="66149"/>
                </a:moveTo>
                <a:lnTo>
                  <a:pt x="1031800" y="529192"/>
                </a:lnTo>
                <a:lnTo>
                  <a:pt x="2182654" y="119068"/>
                </a:lnTo>
                <a:lnTo>
                  <a:pt x="3650986" y="0"/>
                </a:lnTo>
                <a:lnTo>
                  <a:pt x="5278055" y="1071614"/>
                </a:lnTo>
                <a:lnTo>
                  <a:pt x="6375997" y="1203912"/>
                </a:lnTo>
              </a:path>
            </a:pathLst>
          </a:cu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F8A8B1CB-9A04-6C4E-BD0F-B7BFFEE7F6FF}"/>
              </a:ext>
            </a:extLst>
          </p:cNvPr>
          <p:cNvSpPr/>
          <p:nvPr/>
        </p:nvSpPr>
        <p:spPr>
          <a:xfrm>
            <a:off x="3421008" y="1843696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9BAF43-A9A2-AA4D-A851-BAA7E61C4311}"/>
              </a:ext>
            </a:extLst>
          </p:cNvPr>
          <p:cNvSpPr/>
          <p:nvPr/>
        </p:nvSpPr>
        <p:spPr>
          <a:xfrm>
            <a:off x="5408209" y="2174392"/>
            <a:ext cx="200025" cy="402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B0862-4C40-5847-8016-10483CBB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87BC6-593D-9E4B-833B-271C01D2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82364"/>
            <a:ext cx="7866143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E795F-E27C-974E-9335-E59FFEDE8A1A}"/>
              </a:ext>
            </a:extLst>
          </p:cNvPr>
          <p:cNvSpPr txBox="1"/>
          <p:nvPr/>
        </p:nvSpPr>
        <p:spPr>
          <a:xfrm>
            <a:off x="8133028" y="6071585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spoofer.caida.org</a:t>
            </a:r>
            <a:r>
              <a:rPr lang="en-US" sz="1600" i="1" dirty="0"/>
              <a:t>/</a:t>
            </a:r>
            <a:r>
              <a:rPr lang="en-US" sz="1600" i="1" dirty="0" err="1"/>
              <a:t>summary.php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77126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083D1C1A-035F-014A-8AEF-DC6D24BB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Denial of Service by Flooding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682DE3B1-650D-2B4B-90BA-82067A3BE9BD}"/>
              </a:ext>
            </a:extLst>
          </p:cNvPr>
          <p:cNvSpPr/>
          <p:nvPr/>
        </p:nvSpPr>
        <p:spPr>
          <a:xfrm>
            <a:off x="4695825" y="2447460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34B2EA1D-ED36-3C42-9DD2-19BCC3DD15B7}"/>
              </a:ext>
            </a:extLst>
          </p:cNvPr>
          <p:cNvSpPr/>
          <p:nvPr/>
        </p:nvSpPr>
        <p:spPr>
          <a:xfrm>
            <a:off x="6896100" y="2385460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39" name="Picture 425">
            <a:extLst>
              <a:ext uri="{FF2B5EF4-FFF2-40B4-BE49-F238E27FC236}">
                <a16:creationId xmlns:a16="http://schemas.microsoft.com/office/drawing/2014/main" id="{6211E188-74BD-C949-8EB1-DDA34032EACD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293249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4ADA25E-954E-C24C-89E3-CD2A61CA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9900" y="2385460"/>
            <a:ext cx="342900" cy="678452"/>
          </a:xfrm>
          <a:prstGeom prst="rect">
            <a:avLst/>
          </a:prstGeom>
          <a:noFill/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0ED580-15D0-F640-84A3-99075C9197B9}"/>
              </a:ext>
            </a:extLst>
          </p:cNvPr>
          <p:cNvCxnSpPr/>
          <p:nvPr/>
        </p:nvCxnSpPr>
        <p:spPr>
          <a:xfrm flipV="1">
            <a:off x="4388645" y="2779107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83A6C4-BBFE-E948-9883-4DAB31AB924F}"/>
              </a:ext>
            </a:extLst>
          </p:cNvPr>
          <p:cNvCxnSpPr>
            <a:stCxn id="40" idx="3"/>
          </p:cNvCxnSpPr>
          <p:nvPr/>
        </p:nvCxnSpPr>
        <p:spPr>
          <a:xfrm>
            <a:off x="3352801" y="2724686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67064FD-5AE1-F34B-981E-4B82FB2E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7700" y="1725188"/>
            <a:ext cx="342900" cy="678452"/>
          </a:xfrm>
          <a:prstGeom prst="rect">
            <a:avLst/>
          </a:prstGeom>
          <a:noFill/>
        </p:spPr>
      </p:pic>
      <p:pic>
        <p:nvPicPr>
          <p:cNvPr id="44" name="Picture 425">
            <a:extLst>
              <a:ext uri="{FF2B5EF4-FFF2-40B4-BE49-F238E27FC236}">
                <a16:creationId xmlns:a16="http://schemas.microsoft.com/office/drawing/2014/main" id="{37EDAA9E-6EEC-1F4D-A780-50C6537B64A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7" y="238546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83D271-B0C4-734D-BC26-9756E2333A66}"/>
              </a:ext>
            </a:extLst>
          </p:cNvPr>
          <p:cNvCxnSpPr>
            <a:stCxn id="44" idx="0"/>
            <a:endCxn id="43" idx="1"/>
          </p:cNvCxnSpPr>
          <p:nvPr/>
        </p:nvCxnSpPr>
        <p:spPr>
          <a:xfrm flipV="1">
            <a:off x="8028387" y="2064414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45DCAA-B050-7740-AC7A-034735A7D0C9}"/>
              </a:ext>
            </a:extLst>
          </p:cNvPr>
          <p:cNvSpPr txBox="1"/>
          <p:nvPr/>
        </p:nvSpPr>
        <p:spPr>
          <a:xfrm>
            <a:off x="2936414" y="3137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C01EEB-DFDE-BC47-A1FF-EBE2E3CAE828}"/>
              </a:ext>
            </a:extLst>
          </p:cNvPr>
          <p:cNvSpPr txBox="1"/>
          <p:nvPr/>
        </p:nvSpPr>
        <p:spPr>
          <a:xfrm>
            <a:off x="8217695" y="230895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2EB8502A-0D7A-5848-BC76-54BA82036494}"/>
              </a:ext>
            </a:extLst>
          </p:cNvPr>
          <p:cNvSpPr/>
          <p:nvPr/>
        </p:nvSpPr>
        <p:spPr>
          <a:xfrm>
            <a:off x="5565883" y="1959911"/>
            <a:ext cx="1774609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pic>
        <p:nvPicPr>
          <p:cNvPr id="49" name="Picture 425">
            <a:extLst>
              <a:ext uri="{FF2B5EF4-FFF2-40B4-BE49-F238E27FC236}">
                <a16:creationId xmlns:a16="http://schemas.microsoft.com/office/drawing/2014/main" id="{5F96875B-1822-084C-AF48-2D6A9752F817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261406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6003F4A7-D9D5-3E46-929A-8A1633CD8848}"/>
              </a:ext>
            </a:extLst>
          </p:cNvPr>
          <p:cNvSpPr/>
          <p:nvPr/>
        </p:nvSpPr>
        <p:spPr>
          <a:xfrm>
            <a:off x="3421008" y="2006481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AD96F1-1D7F-BB41-B9C2-1ED47246C4ED}"/>
              </a:ext>
            </a:extLst>
          </p:cNvPr>
          <p:cNvSpPr txBox="1"/>
          <p:nvPr/>
        </p:nvSpPr>
        <p:spPr>
          <a:xfrm>
            <a:off x="2095500" y="3833237"/>
            <a:ext cx="772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Attacker’s goal: prevent legitimate users from accessing victim (1.2.3.4) 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02A946D-564A-F144-9C8C-51FC49F09A76}"/>
              </a:ext>
            </a:extLst>
          </p:cNvPr>
          <p:cNvSpPr/>
          <p:nvPr/>
        </p:nvSpPr>
        <p:spPr>
          <a:xfrm>
            <a:off x="3535308" y="2120781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69BBED-81FF-6C4E-BD64-7A685E19FAA9}"/>
              </a:ext>
            </a:extLst>
          </p:cNvPr>
          <p:cNvSpPr txBox="1"/>
          <p:nvPr/>
        </p:nvSpPr>
        <p:spPr>
          <a:xfrm>
            <a:off x="2115239" y="4386523"/>
            <a:ext cx="63466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ICMP ping flood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Attacker sends ICMP pings as fast as possible to victim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When will this work as a </a:t>
            </a:r>
            <a:r>
              <a:rPr lang="en-US" sz="2000" dirty="0" err="1"/>
              <a:t>DoS</a:t>
            </a:r>
            <a:r>
              <a:rPr lang="en-US" sz="2000" dirty="0"/>
              <a:t>?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How can this be prevented?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E77E7D-280B-1A41-8478-9EF706ECB265}"/>
              </a:ext>
            </a:extLst>
          </p:cNvPr>
          <p:cNvSpPr txBox="1"/>
          <p:nvPr/>
        </p:nvSpPr>
        <p:spPr>
          <a:xfrm>
            <a:off x="6096085" y="5354890"/>
            <a:ext cx="432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Ingress filtering of attacker IP addresses near victim once attack identified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91E9B0-0995-6E41-82AA-A92FE52DEC7D}"/>
              </a:ext>
            </a:extLst>
          </p:cNvPr>
          <p:cNvSpPr txBox="1"/>
          <p:nvPr/>
        </p:nvSpPr>
        <p:spPr>
          <a:xfrm>
            <a:off x="6084098" y="5010620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Attacker resources &gt; victim’s</a:t>
            </a:r>
          </a:p>
        </p:txBody>
      </p:sp>
    </p:spTree>
    <p:extLst>
      <p:ext uri="{BB962C8B-B14F-4D97-AF65-F5344CB8AC3E}">
        <p14:creationId xmlns:p14="http://schemas.microsoft.com/office/powerpoint/2010/main" val="92699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083D1C1A-035F-014A-8AEF-DC6D24BB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Avoiding Ingress Filtering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682DE3B1-650D-2B4B-90BA-82067A3BE9BD}"/>
              </a:ext>
            </a:extLst>
          </p:cNvPr>
          <p:cNvSpPr/>
          <p:nvPr/>
        </p:nvSpPr>
        <p:spPr>
          <a:xfrm>
            <a:off x="4695825" y="2447460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34B2EA1D-ED36-3C42-9DD2-19BCC3DD15B7}"/>
              </a:ext>
            </a:extLst>
          </p:cNvPr>
          <p:cNvSpPr/>
          <p:nvPr/>
        </p:nvSpPr>
        <p:spPr>
          <a:xfrm>
            <a:off x="6896100" y="2385460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39" name="Picture 425">
            <a:extLst>
              <a:ext uri="{FF2B5EF4-FFF2-40B4-BE49-F238E27FC236}">
                <a16:creationId xmlns:a16="http://schemas.microsoft.com/office/drawing/2014/main" id="{6211E188-74BD-C949-8EB1-DDA34032EACD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7" y="293249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4ADA25E-954E-C24C-89E3-CD2A61CA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9900" y="2385460"/>
            <a:ext cx="342900" cy="678452"/>
          </a:xfrm>
          <a:prstGeom prst="rect">
            <a:avLst/>
          </a:prstGeom>
          <a:noFill/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F0ED580-15D0-F640-84A3-99075C9197B9}"/>
              </a:ext>
            </a:extLst>
          </p:cNvPr>
          <p:cNvCxnSpPr/>
          <p:nvPr/>
        </p:nvCxnSpPr>
        <p:spPr>
          <a:xfrm flipV="1">
            <a:off x="4388645" y="2779107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583A6C4-BBFE-E948-9883-4DAB31AB924F}"/>
              </a:ext>
            </a:extLst>
          </p:cNvPr>
          <p:cNvCxnSpPr>
            <a:stCxn id="40" idx="3"/>
          </p:cNvCxnSpPr>
          <p:nvPr/>
        </p:nvCxnSpPr>
        <p:spPr>
          <a:xfrm>
            <a:off x="3352801" y="2724686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67064FD-5AE1-F34B-981E-4B82FB2E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267700" y="1725188"/>
            <a:ext cx="342900" cy="678452"/>
          </a:xfrm>
          <a:prstGeom prst="rect">
            <a:avLst/>
          </a:prstGeom>
          <a:noFill/>
        </p:spPr>
      </p:pic>
      <p:pic>
        <p:nvPicPr>
          <p:cNvPr id="44" name="Picture 425">
            <a:extLst>
              <a:ext uri="{FF2B5EF4-FFF2-40B4-BE49-F238E27FC236}">
                <a16:creationId xmlns:a16="http://schemas.microsoft.com/office/drawing/2014/main" id="{37EDAA9E-6EEC-1F4D-A780-50C6537B64A1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7" y="238546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83D271-B0C4-734D-BC26-9756E2333A66}"/>
              </a:ext>
            </a:extLst>
          </p:cNvPr>
          <p:cNvCxnSpPr>
            <a:stCxn id="44" idx="0"/>
            <a:endCxn id="43" idx="1"/>
          </p:cNvCxnSpPr>
          <p:nvPr/>
        </p:nvCxnSpPr>
        <p:spPr>
          <a:xfrm flipV="1">
            <a:off x="8028387" y="2064414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45DCAA-B050-7740-AC7A-034735A7D0C9}"/>
              </a:ext>
            </a:extLst>
          </p:cNvPr>
          <p:cNvSpPr txBox="1"/>
          <p:nvPr/>
        </p:nvSpPr>
        <p:spPr>
          <a:xfrm>
            <a:off x="2936414" y="3137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C01EEB-DFDE-BC47-A1FF-EBE2E3CAE828}"/>
              </a:ext>
            </a:extLst>
          </p:cNvPr>
          <p:cNvSpPr txBox="1"/>
          <p:nvPr/>
        </p:nvSpPr>
        <p:spPr>
          <a:xfrm>
            <a:off x="8217695" y="230895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2EB8502A-0D7A-5848-BC76-54BA82036494}"/>
              </a:ext>
            </a:extLst>
          </p:cNvPr>
          <p:cNvSpPr/>
          <p:nvPr/>
        </p:nvSpPr>
        <p:spPr>
          <a:xfrm>
            <a:off x="5565883" y="1959911"/>
            <a:ext cx="1774609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pic>
        <p:nvPicPr>
          <p:cNvPr id="49" name="Picture 425">
            <a:extLst>
              <a:ext uri="{FF2B5EF4-FFF2-40B4-BE49-F238E27FC236}">
                <a16:creationId xmlns:a16="http://schemas.microsoft.com/office/drawing/2014/main" id="{5F96875B-1822-084C-AF48-2D6A9752F817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3" y="2614061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Freeform 49">
            <a:extLst>
              <a:ext uri="{FF2B5EF4-FFF2-40B4-BE49-F238E27FC236}">
                <a16:creationId xmlns:a16="http://schemas.microsoft.com/office/drawing/2014/main" id="{6003F4A7-D9D5-3E46-929A-8A1633CD8848}"/>
              </a:ext>
            </a:extLst>
          </p:cNvPr>
          <p:cNvSpPr/>
          <p:nvPr/>
        </p:nvSpPr>
        <p:spPr>
          <a:xfrm>
            <a:off x="3421008" y="2006481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C02A946D-564A-F144-9C8C-51FC49F09A76}"/>
              </a:ext>
            </a:extLst>
          </p:cNvPr>
          <p:cNvSpPr/>
          <p:nvPr/>
        </p:nvSpPr>
        <p:spPr>
          <a:xfrm>
            <a:off x="3535308" y="2120781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AE4EF3-A973-724F-A851-14F380C711A1}"/>
              </a:ext>
            </a:extLst>
          </p:cNvPr>
          <p:cNvSpPr/>
          <p:nvPr/>
        </p:nvSpPr>
        <p:spPr>
          <a:xfrm>
            <a:off x="4381501" y="2170160"/>
            <a:ext cx="200025" cy="402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FEB3FA-2106-2F43-B420-66F6B1998A03}"/>
              </a:ext>
            </a:extLst>
          </p:cNvPr>
          <p:cNvSpPr txBox="1"/>
          <p:nvPr/>
        </p:nvSpPr>
        <p:spPr>
          <a:xfrm>
            <a:off x="3867150" y="180820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filtering</a:t>
            </a:r>
          </a:p>
        </p:txBody>
      </p:sp>
      <p:pic>
        <p:nvPicPr>
          <p:cNvPr id="24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5E7F93B2-7507-2841-AB46-F690B748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8843" y="3413916"/>
            <a:ext cx="400050" cy="791528"/>
          </a:xfrm>
          <a:prstGeom prst="rect">
            <a:avLst/>
          </a:prstGeom>
          <a:noFill/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9E3E57-E594-3647-8EED-C632E56AB76D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7656910" y="3596387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loud 25">
            <a:extLst>
              <a:ext uri="{FF2B5EF4-FFF2-40B4-BE49-F238E27FC236}">
                <a16:creationId xmlns:a16="http://schemas.microsoft.com/office/drawing/2014/main" id="{1D87C224-EBC0-2B46-9E10-C4D2C31B53C4}"/>
              </a:ext>
            </a:extLst>
          </p:cNvPr>
          <p:cNvSpPr/>
          <p:nvPr/>
        </p:nvSpPr>
        <p:spPr>
          <a:xfrm>
            <a:off x="6153150" y="3165887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ISP3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2BCE6F-9113-0244-9958-938BD77F4997}"/>
              </a:ext>
            </a:extLst>
          </p:cNvPr>
          <p:cNvSpPr txBox="1"/>
          <p:nvPr/>
        </p:nvSpPr>
        <p:spPr>
          <a:xfrm>
            <a:off x="8439151" y="40261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8.7.3.4</a:t>
            </a:r>
          </a:p>
        </p:txBody>
      </p:sp>
      <p:pic>
        <p:nvPicPr>
          <p:cNvPr id="28" name="Picture 425">
            <a:extLst>
              <a:ext uri="{FF2B5EF4-FFF2-40B4-BE49-F238E27FC236}">
                <a16:creationId xmlns:a16="http://schemas.microsoft.com/office/drawing/2014/main" id="{C00B502D-64B6-8549-8E87-8B7722F9C505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92" y="3478319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3F02E32D-85E1-F74A-BF80-DDF02F26AA36}"/>
              </a:ext>
            </a:extLst>
          </p:cNvPr>
          <p:cNvSpPr/>
          <p:nvPr/>
        </p:nvSpPr>
        <p:spPr>
          <a:xfrm>
            <a:off x="3391244" y="2984547"/>
            <a:ext cx="4781998" cy="902934"/>
          </a:xfrm>
          <a:custGeom>
            <a:avLst/>
            <a:gdLst>
              <a:gd name="connsiteX0" fmla="*/ 0 w 6375997"/>
              <a:gd name="connsiteY0" fmla="*/ 66149 h 1203912"/>
              <a:gd name="connsiteX1" fmla="*/ 1031800 w 6375997"/>
              <a:gd name="connsiteY1" fmla="*/ 529192 h 1203912"/>
              <a:gd name="connsiteX2" fmla="*/ 2182654 w 6375997"/>
              <a:gd name="connsiteY2" fmla="*/ 119068 h 1203912"/>
              <a:gd name="connsiteX3" fmla="*/ 3650986 w 6375997"/>
              <a:gd name="connsiteY3" fmla="*/ 0 h 1203912"/>
              <a:gd name="connsiteX4" fmla="*/ 5278055 w 6375997"/>
              <a:gd name="connsiteY4" fmla="*/ 1071614 h 1203912"/>
              <a:gd name="connsiteX5" fmla="*/ 6375997 w 6375997"/>
              <a:gd name="connsiteY5" fmla="*/ 1203912 h 1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5997" h="1203912">
                <a:moveTo>
                  <a:pt x="0" y="66149"/>
                </a:moveTo>
                <a:lnTo>
                  <a:pt x="1031800" y="529192"/>
                </a:lnTo>
                <a:lnTo>
                  <a:pt x="2182654" y="119068"/>
                </a:lnTo>
                <a:lnTo>
                  <a:pt x="3650986" y="0"/>
                </a:lnTo>
                <a:lnTo>
                  <a:pt x="5278055" y="1071614"/>
                </a:lnTo>
                <a:lnTo>
                  <a:pt x="6375997" y="1203912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98CBD3-A0CA-DC48-A7DC-901898BA1FD6}"/>
              </a:ext>
            </a:extLst>
          </p:cNvPr>
          <p:cNvSpPr txBox="1"/>
          <p:nvPr/>
        </p:nvSpPr>
        <p:spPr>
          <a:xfrm>
            <a:off x="2122441" y="4601356"/>
            <a:ext cx="740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Attacker can send packet with fake (“spoofed”) source IP address. Packet will get routed correctly. Replies will not.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442111-0A3F-A744-B093-92BF84A5A131}"/>
              </a:ext>
            </a:extLst>
          </p:cNvPr>
          <p:cNvSpPr txBox="1"/>
          <p:nvPr/>
        </p:nvSpPr>
        <p:spPr>
          <a:xfrm>
            <a:off x="2122441" y="5342838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000" dirty="0"/>
              <a:t>Distribute attack across many IP addresses</a:t>
            </a:r>
          </a:p>
        </p:txBody>
      </p:sp>
      <p:pic>
        <p:nvPicPr>
          <p:cNvPr id="32" name="Picture 2" descr="The Scream Icons - Download Free Vector Icons | Noun Project">
            <a:extLst>
              <a:ext uri="{FF2B5EF4-FFF2-40B4-BE49-F238E27FC236}">
                <a16:creationId xmlns:a16="http://schemas.microsoft.com/office/drawing/2014/main" id="{D0257B2B-B0A1-D144-9A14-25B4F817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309" y="5309242"/>
            <a:ext cx="981077" cy="98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1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9" grpId="0" animBg="1"/>
      <p:bldP spid="30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269A69-D82B-9E48-A0D3-C86218139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B7CE3BD5-2E25-D346-A23F-DCC956E75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3050" y="1633490"/>
            <a:ext cx="5352977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3000"/>
              </a:lnSpc>
            </a:pPr>
            <a:r>
              <a:rPr lang="en-US" altLang="en-US" b="0" cap="all" spc="-100" dirty="0">
                <a:solidFill>
                  <a:schemeClr val="bg1"/>
                </a:solidFill>
                <a:highlight>
                  <a:srgbClr val="C0C0C0"/>
                </a:highlight>
              </a:rPr>
              <a:t>DISTRIBUTED</a:t>
            </a:r>
            <a:br>
              <a:rPr lang="en-US" altLang="en-US" b="0" cap="all" spc="-100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r>
              <a:rPr lang="en-US" altLang="en-US" b="0" cap="all" spc="-100" dirty="0">
                <a:solidFill>
                  <a:schemeClr val="bg1"/>
                </a:solidFill>
                <a:highlight>
                  <a:srgbClr val="C0C0C0"/>
                </a:highlight>
              </a:rPr>
              <a:t>Denial of Service</a:t>
            </a:r>
            <a:br>
              <a:rPr lang="en-US" altLang="en-US" b="0" cap="all" spc="-100" dirty="0">
                <a:solidFill>
                  <a:schemeClr val="bg1"/>
                </a:solidFill>
                <a:highlight>
                  <a:srgbClr val="C0C0C0"/>
                </a:highlight>
              </a:rPr>
            </a:br>
            <a:endParaRPr lang="en-US" altLang="en-US" b="0" cap="all" spc="-1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0959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C61899F0-E2EA-5945-951E-BEBDC14628D7}"/>
              </a:ext>
            </a:extLst>
          </p:cNvPr>
          <p:cNvSpPr/>
          <p:nvPr/>
        </p:nvSpPr>
        <p:spPr>
          <a:xfrm>
            <a:off x="6395197" y="1893694"/>
            <a:ext cx="1743079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Backbone 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83D1C1A-035F-014A-8AEF-DC6D24BB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DDoS Attack on Estonia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E05BF-EC61-EF48-9A8B-566A4A0D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02" y="2547445"/>
            <a:ext cx="2419350" cy="1895475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3ED2033-A6C2-C74C-B2FB-EF2B34591E9A}"/>
              </a:ext>
            </a:extLst>
          </p:cNvPr>
          <p:cNvSpPr/>
          <p:nvPr/>
        </p:nvSpPr>
        <p:spPr>
          <a:xfrm>
            <a:off x="5499015" y="2420167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ISP1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9B3E75B-221F-C042-A6E3-CE40B0E06B02}"/>
              </a:ext>
            </a:extLst>
          </p:cNvPr>
          <p:cNvSpPr/>
          <p:nvPr/>
        </p:nvSpPr>
        <p:spPr>
          <a:xfrm>
            <a:off x="7699290" y="2358167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ISP2 </a:t>
            </a:r>
          </a:p>
        </p:txBody>
      </p:sp>
      <p:pic>
        <p:nvPicPr>
          <p:cNvPr id="9" name="Picture 425">
            <a:extLst>
              <a:ext uri="{FF2B5EF4-FFF2-40B4-BE49-F238E27FC236}">
                <a16:creationId xmlns:a16="http://schemas.microsoft.com/office/drawing/2014/main" id="{A208D4BE-F3F9-5143-83E8-4ECBAC940F89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217" y="2905205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575D1FD3-B7CD-8549-B7FC-1509F7ACB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3090" y="2358167"/>
            <a:ext cx="342900" cy="678452"/>
          </a:xfrm>
          <a:prstGeom prst="rect">
            <a:avLst/>
          </a:prstGeom>
          <a:noFill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3ED9A9-F81B-CA4F-B9F3-D14EE9BB3656}"/>
              </a:ext>
            </a:extLst>
          </p:cNvPr>
          <p:cNvCxnSpPr/>
          <p:nvPr/>
        </p:nvCxnSpPr>
        <p:spPr>
          <a:xfrm flipV="1">
            <a:off x="5191835" y="2751814"/>
            <a:ext cx="235744" cy="15414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499BA-C6D2-364A-9248-B00BFBE00F79}"/>
              </a:ext>
            </a:extLst>
          </p:cNvPr>
          <p:cNvCxnSpPr>
            <a:endCxn id="22" idx="3"/>
          </p:cNvCxnSpPr>
          <p:nvPr/>
        </p:nvCxnSpPr>
        <p:spPr>
          <a:xfrm flipH="1" flipV="1">
            <a:off x="8460100" y="3472386"/>
            <a:ext cx="496491" cy="11806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0F8809-FB6C-B247-A97F-136128C28110}"/>
              </a:ext>
            </a:extLst>
          </p:cNvPr>
          <p:cNvCxnSpPr>
            <a:stCxn id="10" idx="3"/>
          </p:cNvCxnSpPr>
          <p:nvPr/>
        </p:nvCxnSpPr>
        <p:spPr>
          <a:xfrm>
            <a:off x="4155991" y="2697393"/>
            <a:ext cx="657225" cy="2085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5DE98B88-9689-F44B-A0EF-77CF80237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070890" y="1697895"/>
            <a:ext cx="342900" cy="678452"/>
          </a:xfrm>
          <a:prstGeom prst="rect">
            <a:avLst/>
          </a:prstGeom>
          <a:noFill/>
        </p:spPr>
      </p:pic>
      <p:pic>
        <p:nvPicPr>
          <p:cNvPr id="15" name="Picture 425">
            <a:extLst>
              <a:ext uri="{FF2B5EF4-FFF2-40B4-BE49-F238E27FC236}">
                <a16:creationId xmlns:a16="http://schemas.microsoft.com/office/drawing/2014/main" id="{50C2E127-9102-F148-9992-598571AEC5C4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267" y="235816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45F56B-5F79-6941-8947-5AB6AFB6D554}"/>
              </a:ext>
            </a:extLst>
          </p:cNvPr>
          <p:cNvCxnSpPr>
            <a:stCxn id="15" idx="0"/>
            <a:endCxn id="14" idx="1"/>
          </p:cNvCxnSpPr>
          <p:nvPr/>
        </p:nvCxnSpPr>
        <p:spPr>
          <a:xfrm flipV="1">
            <a:off x="8831577" y="2037121"/>
            <a:ext cx="239315" cy="3210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9866F3-A1A5-DD48-99BF-8F7CED9FAD3B}"/>
              </a:ext>
            </a:extLst>
          </p:cNvPr>
          <p:cNvSpPr txBox="1"/>
          <p:nvPr/>
        </p:nvSpPr>
        <p:spPr>
          <a:xfrm>
            <a:off x="3594849" y="201924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1.2.3.4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B5A3EB-C457-C548-AB87-9EBFA6416691}"/>
              </a:ext>
            </a:extLst>
          </p:cNvPr>
          <p:cNvSpPr txBox="1"/>
          <p:nvPr/>
        </p:nvSpPr>
        <p:spPr>
          <a:xfrm>
            <a:off x="9020885" y="228166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5.6.7.8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194670F5-D74B-564E-B4C6-F17F93F0FD4A}"/>
              </a:ext>
            </a:extLst>
          </p:cNvPr>
          <p:cNvSpPr/>
          <p:nvPr/>
        </p:nvSpPr>
        <p:spPr>
          <a:xfrm>
            <a:off x="6956340" y="2905960"/>
            <a:ext cx="1314450" cy="89822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ISP3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1F5E3B-059E-BA4E-B9BC-F03833AFFF17}"/>
              </a:ext>
            </a:extLst>
          </p:cNvPr>
          <p:cNvSpPr txBox="1"/>
          <p:nvPr/>
        </p:nvSpPr>
        <p:spPr>
          <a:xfrm>
            <a:off x="9242341" y="37662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8.7.3.4</a:t>
            </a:r>
          </a:p>
        </p:txBody>
      </p:sp>
      <p:pic>
        <p:nvPicPr>
          <p:cNvPr id="22" name="Picture 425">
            <a:extLst>
              <a:ext uri="{FF2B5EF4-FFF2-40B4-BE49-F238E27FC236}">
                <a16:creationId xmlns:a16="http://schemas.microsoft.com/office/drawing/2014/main" id="{61A43BB8-6F7F-7149-9033-241DC29AA01C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482" y="335431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25">
            <a:extLst>
              <a:ext uri="{FF2B5EF4-FFF2-40B4-BE49-F238E27FC236}">
                <a16:creationId xmlns:a16="http://schemas.microsoft.com/office/drawing/2014/main" id="{374A360A-0EF3-6645-957B-02818B5DFA66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23" y="2586768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9EC8EE58-BE92-C44D-8919-4A65DE705E23}"/>
              </a:ext>
            </a:extLst>
          </p:cNvPr>
          <p:cNvSpPr/>
          <p:nvPr/>
        </p:nvSpPr>
        <p:spPr>
          <a:xfrm>
            <a:off x="4224198" y="1979188"/>
            <a:ext cx="4752234" cy="694565"/>
          </a:xfrm>
          <a:custGeom>
            <a:avLst/>
            <a:gdLst>
              <a:gd name="connsiteX0" fmla="*/ 6336312 w 6336312"/>
              <a:gd name="connsiteY0" fmla="*/ 0 h 926086"/>
              <a:gd name="connsiteX1" fmla="*/ 5767499 w 6336312"/>
              <a:gd name="connsiteY1" fmla="*/ 648260 h 926086"/>
              <a:gd name="connsiteX2" fmla="*/ 2169426 w 6336312"/>
              <a:gd name="connsiteY2" fmla="*/ 754099 h 926086"/>
              <a:gd name="connsiteX3" fmla="*/ 1547700 w 6336312"/>
              <a:gd name="connsiteY3" fmla="*/ 621801 h 926086"/>
              <a:gd name="connsiteX4" fmla="*/ 952431 w 6336312"/>
              <a:gd name="connsiteY4" fmla="*/ 926086 h 926086"/>
              <a:gd name="connsiteX5" fmla="*/ 0 w 6336312"/>
              <a:gd name="connsiteY5" fmla="*/ 820248 h 9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6312" h="926086">
                <a:moveTo>
                  <a:pt x="6336312" y="0"/>
                </a:moveTo>
                <a:lnTo>
                  <a:pt x="5767499" y="648260"/>
                </a:lnTo>
                <a:lnTo>
                  <a:pt x="2169426" y="754099"/>
                </a:lnTo>
                <a:lnTo>
                  <a:pt x="1547700" y="621801"/>
                </a:lnTo>
                <a:lnTo>
                  <a:pt x="952431" y="926086"/>
                </a:lnTo>
                <a:lnTo>
                  <a:pt x="0" y="820248"/>
                </a:ln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66E765E-D129-E544-B6DF-3D8AB5B77D62}"/>
              </a:ext>
            </a:extLst>
          </p:cNvPr>
          <p:cNvSpPr/>
          <p:nvPr/>
        </p:nvSpPr>
        <p:spPr>
          <a:xfrm>
            <a:off x="4214278" y="2852355"/>
            <a:ext cx="4781998" cy="902934"/>
          </a:xfrm>
          <a:custGeom>
            <a:avLst/>
            <a:gdLst>
              <a:gd name="connsiteX0" fmla="*/ 0 w 6375997"/>
              <a:gd name="connsiteY0" fmla="*/ 66149 h 1203912"/>
              <a:gd name="connsiteX1" fmla="*/ 1031800 w 6375997"/>
              <a:gd name="connsiteY1" fmla="*/ 529192 h 1203912"/>
              <a:gd name="connsiteX2" fmla="*/ 2182654 w 6375997"/>
              <a:gd name="connsiteY2" fmla="*/ 119068 h 1203912"/>
              <a:gd name="connsiteX3" fmla="*/ 3650986 w 6375997"/>
              <a:gd name="connsiteY3" fmla="*/ 0 h 1203912"/>
              <a:gd name="connsiteX4" fmla="*/ 5278055 w 6375997"/>
              <a:gd name="connsiteY4" fmla="*/ 1071614 h 1203912"/>
              <a:gd name="connsiteX5" fmla="*/ 6375997 w 6375997"/>
              <a:gd name="connsiteY5" fmla="*/ 1203912 h 120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5997" h="1203912">
                <a:moveTo>
                  <a:pt x="0" y="66149"/>
                </a:moveTo>
                <a:lnTo>
                  <a:pt x="1031800" y="529192"/>
                </a:lnTo>
                <a:lnTo>
                  <a:pt x="2182654" y="119068"/>
                </a:lnTo>
                <a:lnTo>
                  <a:pt x="3650986" y="0"/>
                </a:lnTo>
                <a:lnTo>
                  <a:pt x="5278055" y="1071614"/>
                </a:lnTo>
                <a:lnTo>
                  <a:pt x="6375997" y="1203912"/>
                </a:ln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A4CC8D-2957-7E47-B894-F1D9B8FA03D6}"/>
              </a:ext>
            </a:extLst>
          </p:cNvPr>
          <p:cNvSpPr txBox="1"/>
          <p:nvPr/>
        </p:nvSpPr>
        <p:spPr>
          <a:xfrm>
            <a:off x="8107398" y="401551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8.7.1.3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467C7-6C21-1D47-9386-9C3BA43F2828}"/>
              </a:ext>
            </a:extLst>
          </p:cNvPr>
          <p:cNvSpPr txBox="1"/>
          <p:nvPr/>
        </p:nvSpPr>
        <p:spPr>
          <a:xfrm>
            <a:off x="5321906" y="376190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1.2.4.3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AADBD31-0311-7C40-864E-4BD1DEA5E112}"/>
              </a:ext>
            </a:extLst>
          </p:cNvPr>
          <p:cNvSpPr/>
          <p:nvPr/>
        </p:nvSpPr>
        <p:spPr>
          <a:xfrm>
            <a:off x="4154752" y="2971425"/>
            <a:ext cx="3621223" cy="803711"/>
          </a:xfrm>
          <a:custGeom>
            <a:avLst/>
            <a:gdLst>
              <a:gd name="connsiteX0" fmla="*/ 0 w 4828297"/>
              <a:gd name="connsiteY0" fmla="*/ 0 h 1071615"/>
              <a:gd name="connsiteX1" fmla="*/ 1150855 w 4828297"/>
              <a:gd name="connsiteY1" fmla="*/ 582112 h 1071615"/>
              <a:gd name="connsiteX2" fmla="*/ 2605958 w 4828297"/>
              <a:gd name="connsiteY2" fmla="*/ 79379 h 1071615"/>
              <a:gd name="connsiteX3" fmla="*/ 3677443 w 4828297"/>
              <a:gd name="connsiteY3" fmla="*/ 79379 h 1071615"/>
              <a:gd name="connsiteX4" fmla="*/ 4590189 w 4828297"/>
              <a:gd name="connsiteY4" fmla="*/ 701180 h 1071615"/>
              <a:gd name="connsiteX5" fmla="*/ 4828297 w 4828297"/>
              <a:gd name="connsiteY5" fmla="*/ 1071615 h 1071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8297" h="1071615">
                <a:moveTo>
                  <a:pt x="0" y="0"/>
                </a:moveTo>
                <a:lnTo>
                  <a:pt x="1150855" y="582112"/>
                </a:lnTo>
                <a:lnTo>
                  <a:pt x="2605958" y="79379"/>
                </a:lnTo>
                <a:lnTo>
                  <a:pt x="3677443" y="79379"/>
                </a:lnTo>
                <a:lnTo>
                  <a:pt x="4590189" y="701180"/>
                </a:lnTo>
                <a:lnTo>
                  <a:pt x="4828297" y="1071615"/>
                </a:ln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B0016A0-459F-A44F-96F7-1C8E89B934D4}"/>
              </a:ext>
            </a:extLst>
          </p:cNvPr>
          <p:cNvSpPr/>
          <p:nvPr/>
        </p:nvSpPr>
        <p:spPr>
          <a:xfrm>
            <a:off x="4075382" y="3021035"/>
            <a:ext cx="1974311" cy="515963"/>
          </a:xfrm>
          <a:custGeom>
            <a:avLst/>
            <a:gdLst>
              <a:gd name="connsiteX0" fmla="*/ 0 w 2632414"/>
              <a:gd name="connsiteY0" fmla="*/ 0 h 687950"/>
              <a:gd name="connsiteX1" fmla="*/ 1190539 w 2632414"/>
              <a:gd name="connsiteY1" fmla="*/ 687950 h 687950"/>
              <a:gd name="connsiteX2" fmla="*/ 2553044 w 2632414"/>
              <a:gd name="connsiteY2" fmla="*/ 238137 h 687950"/>
              <a:gd name="connsiteX3" fmla="*/ 2632414 w 2632414"/>
              <a:gd name="connsiteY3" fmla="*/ 502733 h 6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2414" h="687950">
                <a:moveTo>
                  <a:pt x="0" y="0"/>
                </a:moveTo>
                <a:lnTo>
                  <a:pt x="1190539" y="687950"/>
                </a:lnTo>
                <a:lnTo>
                  <a:pt x="2553044" y="238137"/>
                </a:lnTo>
                <a:lnTo>
                  <a:pt x="2632414" y="502733"/>
                </a:lnTo>
              </a:path>
            </a:pathLst>
          </a:custGeom>
          <a:ln>
            <a:headEnd type="triangl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C8747-094D-FF42-9B9D-19387E24081F}"/>
              </a:ext>
            </a:extLst>
          </p:cNvPr>
          <p:cNvSpPr txBox="1"/>
          <p:nvPr/>
        </p:nvSpPr>
        <p:spPr>
          <a:xfrm>
            <a:off x="3983857" y="462415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27, 2007</a:t>
            </a:r>
          </a:p>
        </p:txBody>
      </p:sp>
      <p:pic>
        <p:nvPicPr>
          <p:cNvPr id="31" name="Picture 30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4B36EBF8-8654-1E4A-AE8C-E3889134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040211" y="3201562"/>
            <a:ext cx="342900" cy="678452"/>
          </a:xfrm>
          <a:prstGeom prst="rect">
            <a:avLst/>
          </a:prstGeom>
          <a:noFill/>
        </p:spPr>
      </p:pic>
      <p:pic>
        <p:nvPicPr>
          <p:cNvPr id="32" name="Picture 31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191460C6-4141-A940-95B4-926459F3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94617" y="3804188"/>
            <a:ext cx="342900" cy="678452"/>
          </a:xfrm>
          <a:prstGeom prst="rect">
            <a:avLst/>
          </a:prstGeom>
          <a:noFill/>
        </p:spPr>
      </p:pic>
      <p:pic>
        <p:nvPicPr>
          <p:cNvPr id="33" name="Picture 32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6CA99CA5-55C5-5A4F-A287-EBFC3B39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42498" y="3472385"/>
            <a:ext cx="342900" cy="678452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3D3F9E-747C-154B-8B34-C84D50148D57}"/>
              </a:ext>
            </a:extLst>
          </p:cNvPr>
          <p:cNvSpPr txBox="1"/>
          <p:nvPr/>
        </p:nvSpPr>
        <p:spPr>
          <a:xfrm>
            <a:off x="3969738" y="5024202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Continued for weeks, with varying levels of intensity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6261AF-2D2D-7644-B475-F131AD80F745}"/>
              </a:ext>
            </a:extLst>
          </p:cNvPr>
          <p:cNvSpPr txBox="1"/>
          <p:nvPr/>
        </p:nvSpPr>
        <p:spPr>
          <a:xfrm>
            <a:off x="3984684" y="5367102"/>
            <a:ext cx="476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Government, banking, news, university websites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20EBA-4250-CE4E-ABC8-BD8D3364E9F4}"/>
              </a:ext>
            </a:extLst>
          </p:cNvPr>
          <p:cNvSpPr txBox="1"/>
          <p:nvPr/>
        </p:nvSpPr>
        <p:spPr>
          <a:xfrm>
            <a:off x="3984684" y="5710002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Government shut down international Internet connections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8708A7-B369-1D4B-B029-55ECE012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7" y="2536223"/>
            <a:ext cx="2097625" cy="134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2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8" grpId="0" animBg="1"/>
      <p:bldP spid="17" grpId="0"/>
      <p:bldP spid="18" grpId="0"/>
      <p:bldP spid="20" grpId="0" animBg="1"/>
      <p:bldP spid="21" grpId="0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4" grpId="0"/>
      <p:bldP spid="35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ong Kong protest: &amp;#39;Nearly two million&amp;#39; join demonstration - BBC News">
            <a:extLst>
              <a:ext uri="{FF2B5EF4-FFF2-40B4-BE49-F238E27FC236}">
                <a16:creationId xmlns:a16="http://schemas.microsoft.com/office/drawing/2014/main" id="{DD7FEA04-620D-7841-8D98-8B0F09B7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4" y="694295"/>
            <a:ext cx="6388443" cy="359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A4D1E-D68B-FB44-8A5A-1CF35B6F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98" y="3880022"/>
            <a:ext cx="8642757" cy="1885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269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CCC2-55F4-B64A-8430-ADF6F46D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Mirai</a:t>
            </a:r>
            <a:r>
              <a:rPr lang="en-US" dirty="0"/>
              <a:t> Botnet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1FDF-E013-064F-ABE9-2521213D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991600" cy="4112286"/>
          </a:xfrm>
        </p:spPr>
        <p:txBody>
          <a:bodyPr>
            <a:noAutofit/>
          </a:bodyPr>
          <a:lstStyle/>
          <a:p>
            <a:r>
              <a:rPr lang="en-US" sz="2400" dirty="0"/>
              <a:t>Origin: game-booting code from Lizard Squad</a:t>
            </a:r>
          </a:p>
          <a:p>
            <a:pPr lvl="1"/>
            <a:r>
              <a:rPr lang="en-US" sz="2000" dirty="0"/>
              <a:t>Used in attacks on Sony PlayStation and Xbox Live networks</a:t>
            </a:r>
          </a:p>
          <a:p>
            <a:r>
              <a:rPr lang="en-US" sz="2400" dirty="0"/>
              <a:t>Scans big blocks of Internet address space for open telnet ports, logs in using default passwords</a:t>
            </a:r>
          </a:p>
          <a:p>
            <a:pPr lvl="1"/>
            <a:r>
              <a:rPr lang="en-US" sz="2000" dirty="0"/>
              <a:t>Assembled an army of 1 to 2.5 million IoT devices</a:t>
            </a:r>
          </a:p>
          <a:p>
            <a:r>
              <a:rPr lang="en-US" sz="2400" dirty="0"/>
              <a:t>In 2016, used to stage massive DDoS attacks on DYN’s DNS servers</a:t>
            </a:r>
          </a:p>
          <a:p>
            <a:r>
              <a:rPr lang="en-US" sz="2400" dirty="0"/>
              <a:t>Knocked out access to 1200 websites, including Twitter, Netflix, </a:t>
            </a:r>
            <a:r>
              <a:rPr lang="en-US" sz="2400" dirty="0" err="1"/>
              <a:t>Paypal</a:t>
            </a:r>
            <a:r>
              <a:rPr lang="en-US" sz="2400" dirty="0"/>
              <a:t>, Shopify, GitHub…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A9F2F-92CE-E049-A061-D0922DF0D08E}"/>
              </a:ext>
            </a:extLst>
          </p:cNvPr>
          <p:cNvSpPr txBox="1"/>
          <p:nvPr/>
        </p:nvSpPr>
        <p:spPr>
          <a:xfrm>
            <a:off x="9749479" y="5168675"/>
            <a:ext cx="182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more about DNS later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C5BD8B-0030-EB44-85B0-968754285B0A}"/>
              </a:ext>
            </a:extLst>
          </p:cNvPr>
          <p:cNvGrpSpPr/>
          <p:nvPr/>
        </p:nvGrpSpPr>
        <p:grpSpPr>
          <a:xfrm>
            <a:off x="9632471" y="4778348"/>
            <a:ext cx="381240" cy="403200"/>
            <a:chOff x="9632471" y="4778348"/>
            <a:chExt cx="38124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C1B75F8-C7EC-654A-887F-ADB246E8472D}"/>
                    </a:ext>
                  </a:extLst>
                </p14:cNvPr>
                <p14:cNvContentPartPr/>
                <p14:nvPr/>
              </p14:nvContentPartPr>
              <p14:xfrm>
                <a:off x="9632471" y="4780868"/>
                <a:ext cx="381240" cy="40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C1B75F8-C7EC-654A-887F-ADB246E8472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23471" y="4771868"/>
                  <a:ext cx="398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C5446A-7631-D043-9865-CED4C4FBBF55}"/>
                    </a:ext>
                  </a:extLst>
                </p14:cNvPr>
                <p14:cNvContentPartPr/>
                <p14:nvPr/>
              </p14:nvContentPartPr>
              <p14:xfrm>
                <a:off x="9633191" y="4810748"/>
                <a:ext cx="23400" cy="6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C5446A-7631-D043-9865-CED4C4FBBF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24551" y="4802108"/>
                  <a:ext cx="41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144EDE-6B90-7E4C-B16C-48936DFF4DDF}"/>
                    </a:ext>
                  </a:extLst>
                </p14:cNvPr>
                <p14:cNvContentPartPr/>
                <p14:nvPr/>
              </p14:nvContentPartPr>
              <p14:xfrm>
                <a:off x="9639311" y="4778348"/>
                <a:ext cx="186840" cy="21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144EDE-6B90-7E4C-B16C-48936DFF4DD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30311" y="4769348"/>
                  <a:ext cx="20448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B0F372-3277-E14A-9B98-14F3B1B5EF5A}"/>
                  </a:ext>
                </a:extLst>
              </p14:cNvPr>
              <p14:cNvContentPartPr/>
              <p14:nvPr/>
            </p14:nvContentPartPr>
            <p14:xfrm flipV="1">
              <a:off x="4141195" y="4058987"/>
              <a:ext cx="2642663" cy="7267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B0F372-3277-E14A-9B98-14F3B1B5EF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flipV="1">
                <a:off x="4051174" y="3878206"/>
                <a:ext cx="2822345" cy="433875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Here&amp;#39;s a Live Map of the Mirai Malware Infecting the World">
            <a:extLst>
              <a:ext uri="{FF2B5EF4-FFF2-40B4-BE49-F238E27FC236}">
                <a16:creationId xmlns:a16="http://schemas.microsoft.com/office/drawing/2014/main" id="{D0936E12-85CA-EF49-BCFB-50EB8789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691" y="472816"/>
            <a:ext cx="3516039" cy="19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B1108D-EDAE-BD4E-B9A8-923F34980C43}"/>
              </a:ext>
            </a:extLst>
          </p:cNvPr>
          <p:cNvSpPr txBox="1"/>
          <p:nvPr/>
        </p:nvSpPr>
        <p:spPr>
          <a:xfrm>
            <a:off x="10131838" y="2481121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image: </a:t>
            </a:r>
            <a:r>
              <a:rPr lang="en-US" sz="1600" i="1" dirty="0" err="1"/>
              <a:t>vice.com</a:t>
            </a:r>
            <a:endParaRPr lang="en-US" sz="1600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C03E18-A344-044D-8B80-3870BF36F452}"/>
              </a:ext>
            </a:extLst>
          </p:cNvPr>
          <p:cNvGrpSpPr/>
          <p:nvPr/>
        </p:nvGrpSpPr>
        <p:grpSpPr>
          <a:xfrm>
            <a:off x="5401277" y="3484632"/>
            <a:ext cx="372240" cy="242640"/>
            <a:chOff x="5401277" y="3484632"/>
            <a:chExt cx="3722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7F8EE7E-711B-E349-ACAA-8BDFBE9B5817}"/>
                    </a:ext>
                  </a:extLst>
                </p14:cNvPr>
                <p14:cNvContentPartPr/>
                <p14:nvPr/>
              </p14:nvContentPartPr>
              <p14:xfrm>
                <a:off x="5401277" y="3484632"/>
                <a:ext cx="372240" cy="128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7F8EE7E-711B-E349-ACAA-8BDFBE9B58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83277" y="3466992"/>
                  <a:ext cx="40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9170D75-44BF-AC46-91DD-E80E312B94E5}"/>
                    </a:ext>
                  </a:extLst>
                </p14:cNvPr>
                <p14:cNvContentPartPr/>
                <p14:nvPr/>
              </p14:nvContentPartPr>
              <p14:xfrm>
                <a:off x="5415677" y="3622512"/>
                <a:ext cx="100440" cy="104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9170D75-44BF-AC46-91DD-E80E312B94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7677" y="3604512"/>
                  <a:ext cx="136080" cy="14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24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3">
            <a:extLst>
              <a:ext uri="{FF2B5EF4-FFF2-40B4-BE49-F238E27FC236}">
                <a16:creationId xmlns:a16="http://schemas.microsoft.com/office/drawing/2014/main" id="{508F5CAE-068D-A44D-BB90-9F6DC4DE7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187320"/>
            <a:ext cx="1600200" cy="914400"/>
          </a:xfrm>
          <a:prstGeom prst="cloudCallout">
            <a:avLst>
              <a:gd name="adj1" fmla="val -2681"/>
              <a:gd name="adj2" fmla="val -86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3" name="AutoShape 4">
            <a:extLst>
              <a:ext uri="{FF2B5EF4-FFF2-40B4-BE49-F238E27FC236}">
                <a16:creationId xmlns:a16="http://schemas.microsoft.com/office/drawing/2014/main" id="{045449C7-B374-C041-BDC1-BC61EFD78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482720"/>
            <a:ext cx="1600200" cy="914400"/>
          </a:xfrm>
          <a:prstGeom prst="cloudCallout">
            <a:avLst>
              <a:gd name="adj1" fmla="val -2681"/>
              <a:gd name="adj2" fmla="val -86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4" name="AutoShape 5">
            <a:extLst>
              <a:ext uri="{FF2B5EF4-FFF2-40B4-BE49-F238E27FC236}">
                <a16:creationId xmlns:a16="http://schemas.microsoft.com/office/drawing/2014/main" id="{4D87B6EB-3987-7C4D-8E5E-DB99D2EE9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187320"/>
            <a:ext cx="1600200" cy="914400"/>
          </a:xfrm>
          <a:prstGeom prst="cloudCallout">
            <a:avLst>
              <a:gd name="adj1" fmla="val -2681"/>
              <a:gd name="adj2" fmla="val -86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5" name="AutoShape 6">
            <a:extLst>
              <a:ext uri="{FF2B5EF4-FFF2-40B4-BE49-F238E27FC236}">
                <a16:creationId xmlns:a16="http://schemas.microsoft.com/office/drawing/2014/main" id="{79BDB17E-27AE-3143-B4D6-20A73BBB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720720"/>
            <a:ext cx="1981200" cy="1143000"/>
          </a:xfrm>
          <a:prstGeom prst="cloudCallout">
            <a:avLst>
              <a:gd name="adj1" fmla="val -11778"/>
              <a:gd name="adj2" fmla="val 9306"/>
            </a:avLst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6" name="AutoShape 7">
            <a:extLst>
              <a:ext uri="{FF2B5EF4-FFF2-40B4-BE49-F238E27FC236}">
                <a16:creationId xmlns:a16="http://schemas.microsoft.com/office/drawing/2014/main" id="{9E89904D-8663-174B-B7D8-46DF27E54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958720"/>
            <a:ext cx="1981200" cy="1143000"/>
          </a:xfrm>
          <a:prstGeom prst="cloudCallout">
            <a:avLst>
              <a:gd name="adj1" fmla="val -11778"/>
              <a:gd name="adj2" fmla="val 9306"/>
            </a:avLst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7" name="AutoShape 8">
            <a:extLst>
              <a:ext uri="{FF2B5EF4-FFF2-40B4-BE49-F238E27FC236}">
                <a16:creationId xmlns:a16="http://schemas.microsoft.com/office/drawing/2014/main" id="{14705A3C-D68C-CA44-B643-5B3DEA212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873120"/>
            <a:ext cx="1981200" cy="1143000"/>
          </a:xfrm>
          <a:prstGeom prst="cloudCallout">
            <a:avLst>
              <a:gd name="adj1" fmla="val -11778"/>
              <a:gd name="adj2" fmla="val 9306"/>
            </a:avLst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78" name="computr2">
            <a:extLst>
              <a:ext uri="{FF2B5EF4-FFF2-40B4-BE49-F238E27FC236}">
                <a16:creationId xmlns:a16="http://schemas.microsoft.com/office/drawing/2014/main" id="{3189BC3A-39D3-CD4E-9C0F-051E5B87E90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438400" y="2349246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9" name="computr2">
            <a:extLst>
              <a:ext uri="{FF2B5EF4-FFF2-40B4-BE49-F238E27FC236}">
                <a16:creationId xmlns:a16="http://schemas.microsoft.com/office/drawing/2014/main" id="{19E561CA-21DE-454E-B809-B09E5F06B87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048000" y="2415921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0" name="computr2">
            <a:extLst>
              <a:ext uri="{FF2B5EF4-FFF2-40B4-BE49-F238E27FC236}">
                <a16:creationId xmlns:a16="http://schemas.microsoft.com/office/drawing/2014/main" id="{3B6BE30C-B9BD-9049-928C-0F9DA22D6AD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667000" y="2654046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AutoShape 12">
            <a:extLst>
              <a:ext uri="{FF2B5EF4-FFF2-40B4-BE49-F238E27FC236}">
                <a16:creationId xmlns:a16="http://schemas.microsoft.com/office/drawing/2014/main" id="{F5B0541D-3CFC-1E4D-8133-6B3690820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7969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2" name="AutoShape 13">
            <a:extLst>
              <a:ext uri="{FF2B5EF4-FFF2-40B4-BE49-F238E27FC236}">
                <a16:creationId xmlns:a16="http://schemas.microsoft.com/office/drawing/2014/main" id="{EBA979AD-6DC9-DA41-9FF2-E57109260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7969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3" name="AutoShape 14">
            <a:extLst>
              <a:ext uri="{FF2B5EF4-FFF2-40B4-BE49-F238E27FC236}">
                <a16:creationId xmlns:a16="http://schemas.microsoft.com/office/drawing/2014/main" id="{B83AA94A-C9C1-704D-93FA-8F9B2F64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8731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4" name="AutoShape 15">
            <a:extLst>
              <a:ext uri="{FF2B5EF4-FFF2-40B4-BE49-F238E27FC236}">
                <a16:creationId xmlns:a16="http://schemas.microsoft.com/office/drawing/2014/main" id="{DC112433-0AD5-F24A-8596-B91C7C55D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8731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5" name="AutoShape 16">
            <a:extLst>
              <a:ext uri="{FF2B5EF4-FFF2-40B4-BE49-F238E27FC236}">
                <a16:creationId xmlns:a16="http://schemas.microsoft.com/office/drawing/2014/main" id="{DA594658-5D31-8546-A4FA-C15431473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4065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6" name="AutoShape 17">
            <a:extLst>
              <a:ext uri="{FF2B5EF4-FFF2-40B4-BE49-F238E27FC236}">
                <a16:creationId xmlns:a16="http://schemas.microsoft.com/office/drawing/2014/main" id="{CD691D83-486B-6140-B59E-945A2520F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4827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7" name="AutoShape 18">
            <a:extLst>
              <a:ext uri="{FF2B5EF4-FFF2-40B4-BE49-F238E27FC236}">
                <a16:creationId xmlns:a16="http://schemas.microsoft.com/office/drawing/2014/main" id="{E6AEB558-7C30-5445-835A-C9C11347D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683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8" name="AutoShape 19">
            <a:extLst>
              <a:ext uri="{FF2B5EF4-FFF2-40B4-BE49-F238E27FC236}">
                <a16:creationId xmlns:a16="http://schemas.microsoft.com/office/drawing/2014/main" id="{D93A836A-D13A-474D-9E96-F191710BD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2635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89" name="AutoShape 20">
            <a:extLst>
              <a:ext uri="{FF2B5EF4-FFF2-40B4-BE49-F238E27FC236}">
                <a16:creationId xmlns:a16="http://schemas.microsoft.com/office/drawing/2014/main" id="{87547750-36D5-534B-A828-2BA17C91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5683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90" name="AutoShape 21">
            <a:extLst>
              <a:ext uri="{FF2B5EF4-FFF2-40B4-BE49-F238E27FC236}">
                <a16:creationId xmlns:a16="http://schemas.microsoft.com/office/drawing/2014/main" id="{45B6D5B2-B2AF-0248-B85F-4953A72C9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2541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91" name="AutoShape 22">
            <a:extLst>
              <a:ext uri="{FF2B5EF4-FFF2-40B4-BE49-F238E27FC236}">
                <a16:creationId xmlns:a16="http://schemas.microsoft.com/office/drawing/2014/main" id="{E189C066-F5A9-2449-A7E9-ECD126766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5589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92" name="AutoShape 23">
            <a:extLst>
              <a:ext uri="{FF2B5EF4-FFF2-40B4-BE49-F238E27FC236}">
                <a16:creationId xmlns:a16="http://schemas.microsoft.com/office/drawing/2014/main" id="{1D5FF265-ACC7-0B45-BC86-1E6CB728A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2541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193" name="Line 24">
            <a:extLst>
              <a:ext uri="{FF2B5EF4-FFF2-40B4-BE49-F238E27FC236}">
                <a16:creationId xmlns:a16="http://schemas.microsoft.com/office/drawing/2014/main" id="{9EB89DB6-2F12-DB44-BB22-4BB79DB886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2568321"/>
            <a:ext cx="76200" cy="161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4" name="Line 25">
            <a:extLst>
              <a:ext uri="{FF2B5EF4-FFF2-40B4-BE49-F238E27FC236}">
                <a16:creationId xmlns:a16="http://schemas.microsoft.com/office/drawing/2014/main" id="{BC8F4D43-A160-E44D-8C53-70D795213B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425446"/>
            <a:ext cx="381000" cy="66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5" name="Line 26">
            <a:extLst>
              <a:ext uri="{FF2B5EF4-FFF2-40B4-BE49-F238E27FC236}">
                <a16:creationId xmlns:a16="http://schemas.microsoft.com/office/drawing/2014/main" id="{4BA03526-293C-2947-99A6-2BDB0857B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720720"/>
            <a:ext cx="533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Line 27">
            <a:extLst>
              <a:ext uri="{FF2B5EF4-FFF2-40B4-BE49-F238E27FC236}">
                <a16:creationId xmlns:a16="http://schemas.microsoft.com/office/drawing/2014/main" id="{AA153AC3-0F4C-034E-873A-E9F6DDE20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64452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Line 28">
            <a:extLst>
              <a:ext uri="{FF2B5EF4-FFF2-40B4-BE49-F238E27FC236}">
                <a16:creationId xmlns:a16="http://schemas.microsoft.com/office/drawing/2014/main" id="{7F58F544-5957-3049-ADAB-673108CE01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644520"/>
            <a:ext cx="2286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8" name="Line 29">
            <a:extLst>
              <a:ext uri="{FF2B5EF4-FFF2-40B4-BE49-F238E27FC236}">
                <a16:creationId xmlns:a16="http://schemas.microsoft.com/office/drawing/2014/main" id="{554AAD94-7A2B-5A48-B99C-9F77430C05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3863720"/>
            <a:ext cx="3810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9" name="Line 30">
            <a:extLst>
              <a:ext uri="{FF2B5EF4-FFF2-40B4-BE49-F238E27FC236}">
                <a16:creationId xmlns:a16="http://schemas.microsoft.com/office/drawing/2014/main" id="{32FB0F21-82CB-F749-8F37-CB6511BE60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386372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Line 31">
            <a:extLst>
              <a:ext uri="{FF2B5EF4-FFF2-40B4-BE49-F238E27FC236}">
                <a16:creationId xmlns:a16="http://schemas.microsoft.com/office/drawing/2014/main" id="{B41BECD9-25A8-C249-BECE-B6875BB94F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939920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computr2">
            <a:extLst>
              <a:ext uri="{FF2B5EF4-FFF2-40B4-BE49-F238E27FC236}">
                <a16:creationId xmlns:a16="http://schemas.microsoft.com/office/drawing/2014/main" id="{1EA63971-3BE5-CC48-932E-F38BFFDA986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286000" y="3797046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02" name="Line 33">
            <a:extLst>
              <a:ext uri="{FF2B5EF4-FFF2-40B4-BE49-F238E27FC236}">
                <a16:creationId xmlns:a16="http://schemas.microsoft.com/office/drawing/2014/main" id="{B5BA9441-2EA3-C24B-A9EA-23A4EC3586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0400" y="355892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computr2">
            <a:extLst>
              <a:ext uri="{FF2B5EF4-FFF2-40B4-BE49-F238E27FC236}">
                <a16:creationId xmlns:a16="http://schemas.microsoft.com/office/drawing/2014/main" id="{70B3D0EE-144C-324E-B71E-1793B9DBA55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667000" y="3949446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04" name="AutoShape 35">
            <a:extLst>
              <a:ext uri="{FF2B5EF4-FFF2-40B4-BE49-F238E27FC236}">
                <a16:creationId xmlns:a16="http://schemas.microsoft.com/office/drawing/2014/main" id="{BF04AD44-9DD6-4045-9331-699A9BFA7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4827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05" name="computr2">
            <a:extLst>
              <a:ext uri="{FF2B5EF4-FFF2-40B4-BE49-F238E27FC236}">
                <a16:creationId xmlns:a16="http://schemas.microsoft.com/office/drawing/2014/main" id="{230A9134-2E26-0842-82C7-47A17C5450E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895600" y="3644646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06" name="Line 37">
            <a:extLst>
              <a:ext uri="{FF2B5EF4-FFF2-40B4-BE49-F238E27FC236}">
                <a16:creationId xmlns:a16="http://schemas.microsoft.com/office/drawing/2014/main" id="{EABC46CB-C128-7348-84A0-D460044EB2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3482720"/>
            <a:ext cx="2286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7" name="Line 38">
            <a:extLst>
              <a:ext uri="{FF2B5EF4-FFF2-40B4-BE49-F238E27FC236}">
                <a16:creationId xmlns:a16="http://schemas.microsoft.com/office/drawing/2014/main" id="{7523530A-6511-6249-8832-92E060056E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949320"/>
            <a:ext cx="228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8" name="Line 39">
            <a:extLst>
              <a:ext uri="{FF2B5EF4-FFF2-40B4-BE49-F238E27FC236}">
                <a16:creationId xmlns:a16="http://schemas.microsoft.com/office/drawing/2014/main" id="{C23CEC82-0DD3-314A-A3D0-82EE7B7593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94932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" name="AutoShape 40">
            <a:extLst>
              <a:ext uri="{FF2B5EF4-FFF2-40B4-BE49-F238E27FC236}">
                <a16:creationId xmlns:a16="http://schemas.microsoft.com/office/drawing/2014/main" id="{17BF3727-2032-464A-800C-2800C187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025520"/>
            <a:ext cx="304800" cy="152400"/>
          </a:xfrm>
          <a:prstGeom prst="can">
            <a:avLst>
              <a:gd name="adj" fmla="val 47500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10" name="Line 41">
            <a:extLst>
              <a:ext uri="{FF2B5EF4-FFF2-40B4-BE49-F238E27FC236}">
                <a16:creationId xmlns:a16="http://schemas.microsoft.com/office/drawing/2014/main" id="{4C954460-78A2-9E4C-9594-F9C0814D7D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3177920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1" name="Line 42">
            <a:extLst>
              <a:ext uri="{FF2B5EF4-FFF2-40B4-BE49-F238E27FC236}">
                <a16:creationId xmlns:a16="http://schemas.microsoft.com/office/drawing/2014/main" id="{FF6BCD71-CCEB-AF46-96D1-CADCC32AE9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949320"/>
            <a:ext cx="3048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Line 43">
            <a:extLst>
              <a:ext uri="{FF2B5EF4-FFF2-40B4-BE49-F238E27FC236}">
                <a16:creationId xmlns:a16="http://schemas.microsoft.com/office/drawing/2014/main" id="{ED918EE2-1887-984A-B7FC-6B89BBCB9A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482720"/>
            <a:ext cx="2286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3" name="Line 44">
            <a:extLst>
              <a:ext uri="{FF2B5EF4-FFF2-40B4-BE49-F238E27FC236}">
                <a16:creationId xmlns:a16="http://schemas.microsoft.com/office/drawing/2014/main" id="{E24171CC-C889-BC4D-988E-00E270A367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2720720"/>
            <a:ext cx="1143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4" name="Line 45">
            <a:extLst>
              <a:ext uri="{FF2B5EF4-FFF2-40B4-BE49-F238E27FC236}">
                <a16:creationId xmlns:a16="http://schemas.microsoft.com/office/drawing/2014/main" id="{32FCAC0D-4FE1-1A43-A258-1BFFCE59E6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272072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5" name="Line 46">
            <a:extLst>
              <a:ext uri="{FF2B5EF4-FFF2-40B4-BE49-F238E27FC236}">
                <a16:creationId xmlns:a16="http://schemas.microsoft.com/office/drawing/2014/main" id="{6A5CDB5A-F77B-E749-AF3B-91B62B8373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2415920"/>
            <a:ext cx="2286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6" name="Line 47">
            <a:extLst>
              <a:ext uri="{FF2B5EF4-FFF2-40B4-BE49-F238E27FC236}">
                <a16:creationId xmlns:a16="http://schemas.microsoft.com/office/drawing/2014/main" id="{5FBBD782-6CE4-0A40-873A-BC1D6E245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415920"/>
            <a:ext cx="2286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7" name="Line 48">
            <a:extLst>
              <a:ext uri="{FF2B5EF4-FFF2-40B4-BE49-F238E27FC236}">
                <a16:creationId xmlns:a16="http://schemas.microsoft.com/office/drawing/2014/main" id="{B058D789-1347-214B-A7EA-185E7FB13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72072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8" name="Line 49">
            <a:extLst>
              <a:ext uri="{FF2B5EF4-FFF2-40B4-BE49-F238E27FC236}">
                <a16:creationId xmlns:a16="http://schemas.microsoft.com/office/drawing/2014/main" id="{3A599442-31DD-6D40-BF6B-625D88C47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02552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9" name="Line 50">
            <a:extLst>
              <a:ext uri="{FF2B5EF4-FFF2-40B4-BE49-F238E27FC236}">
                <a16:creationId xmlns:a16="http://schemas.microsoft.com/office/drawing/2014/main" id="{DE72E058-F36A-5F4A-B459-A975E48F7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3406520"/>
            <a:ext cx="381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0" name="Line 51">
            <a:extLst>
              <a:ext uri="{FF2B5EF4-FFF2-40B4-BE49-F238E27FC236}">
                <a16:creationId xmlns:a16="http://schemas.microsoft.com/office/drawing/2014/main" id="{28C25429-896C-3547-8BB3-7015F3499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330320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1" name="Line 52">
            <a:extLst>
              <a:ext uri="{FF2B5EF4-FFF2-40B4-BE49-F238E27FC236}">
                <a16:creationId xmlns:a16="http://schemas.microsoft.com/office/drawing/2014/main" id="{DFA84E02-F7E4-3145-AA48-EC78CB5AA6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340652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2" name="Line 53">
            <a:extLst>
              <a:ext uri="{FF2B5EF4-FFF2-40B4-BE49-F238E27FC236}">
                <a16:creationId xmlns:a16="http://schemas.microsoft.com/office/drawing/2014/main" id="{D202600A-60B0-784E-B833-ACCEA047C8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0" y="3025520"/>
            <a:ext cx="304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3" name="Line 54">
            <a:extLst>
              <a:ext uri="{FF2B5EF4-FFF2-40B4-BE49-F238E27FC236}">
                <a16:creationId xmlns:a16="http://schemas.microsoft.com/office/drawing/2014/main" id="{32BAB3A0-DDD1-BD4D-9791-907FB6F4A1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7200" y="264452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Line 55">
            <a:extLst>
              <a:ext uri="{FF2B5EF4-FFF2-40B4-BE49-F238E27FC236}">
                <a16:creationId xmlns:a16="http://schemas.microsoft.com/office/drawing/2014/main" id="{621E019C-5D22-BD43-96DE-AC209A616C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53400" y="2873120"/>
            <a:ext cx="3810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5" name="Line 56">
            <a:extLst>
              <a:ext uri="{FF2B5EF4-FFF2-40B4-BE49-F238E27FC236}">
                <a16:creationId xmlns:a16="http://schemas.microsoft.com/office/drawing/2014/main" id="{295E5917-74C0-4C41-95FA-8263BAD060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2425446"/>
            <a:ext cx="533400" cy="142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6" name="computr2">
            <a:extLst>
              <a:ext uri="{FF2B5EF4-FFF2-40B4-BE49-F238E27FC236}">
                <a16:creationId xmlns:a16="http://schemas.microsoft.com/office/drawing/2014/main" id="{A11AE5BA-BA55-BD46-9CB1-E011ECF7AAF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77200" y="2415921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27" name="Line 58">
            <a:extLst>
              <a:ext uri="{FF2B5EF4-FFF2-40B4-BE49-F238E27FC236}">
                <a16:creationId xmlns:a16="http://schemas.microsoft.com/office/drawing/2014/main" id="{D55A3659-99E5-B046-8FC5-8BEA3DCCF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10600" y="2492120"/>
            <a:ext cx="381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8" name="computr2">
            <a:extLst>
              <a:ext uri="{FF2B5EF4-FFF2-40B4-BE49-F238E27FC236}">
                <a16:creationId xmlns:a16="http://schemas.microsoft.com/office/drawing/2014/main" id="{BE68A8A2-E2E3-0044-A10A-D59951D166E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458200" y="2654046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29" name="computr2">
            <a:extLst>
              <a:ext uri="{FF2B5EF4-FFF2-40B4-BE49-F238E27FC236}">
                <a16:creationId xmlns:a16="http://schemas.microsoft.com/office/drawing/2014/main" id="{193A8BE7-3EF7-D84D-B5E6-81F3083BAC0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763000" y="2339721"/>
            <a:ext cx="381000" cy="21907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30" name="Text Box 61">
            <a:extLst>
              <a:ext uri="{FF2B5EF4-FFF2-40B4-BE49-F238E27FC236}">
                <a16:creationId xmlns:a16="http://schemas.microsoft.com/office/drawing/2014/main" id="{8861669F-FB0E-A748-8B3F-C7A92A667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4359020"/>
            <a:ext cx="13211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local network</a:t>
            </a:r>
          </a:p>
        </p:txBody>
      </p:sp>
      <p:sp>
        <p:nvSpPr>
          <p:cNvPr id="7231" name="Text Box 62">
            <a:extLst>
              <a:ext uri="{FF2B5EF4-FFF2-40B4-BE49-F238E27FC236}">
                <a16:creationId xmlns:a16="http://schemas.microsoft.com/office/drawing/2014/main" id="{7D41FA13-EF09-A740-AA41-5E9CDC5A4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7090" y="3943096"/>
            <a:ext cx="1487908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Internet service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provider (ISP)</a:t>
            </a:r>
          </a:p>
        </p:txBody>
      </p:sp>
      <p:sp>
        <p:nvSpPr>
          <p:cNvPr id="7232" name="Text Box 63">
            <a:extLst>
              <a:ext uri="{FF2B5EF4-FFF2-40B4-BE49-F238E27FC236}">
                <a16:creationId xmlns:a16="http://schemas.microsoft.com/office/drawing/2014/main" id="{D9B3998D-58B2-4148-8E28-7F09A0DF2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774570"/>
            <a:ext cx="104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backbone</a:t>
            </a:r>
          </a:p>
        </p:txBody>
      </p:sp>
      <p:sp>
        <p:nvSpPr>
          <p:cNvPr id="7233" name="Text Box 64">
            <a:extLst>
              <a:ext uri="{FF2B5EF4-FFF2-40B4-BE49-F238E27FC236}">
                <a16:creationId xmlns:a16="http://schemas.microsoft.com/office/drawing/2014/main" id="{A5E9204B-DCB0-954B-8E81-87CB33011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4" y="2949320"/>
            <a:ext cx="485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ISP</a:t>
            </a:r>
          </a:p>
        </p:txBody>
      </p:sp>
      <p:sp>
        <p:nvSpPr>
          <p:cNvPr id="7234" name="Text Box 65">
            <a:extLst>
              <a:ext uri="{FF2B5EF4-FFF2-40B4-BE49-F238E27FC236}">
                <a16:creationId xmlns:a16="http://schemas.microsoft.com/office/drawing/2014/main" id="{01FAA57B-F27B-F140-9171-B8F18999A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1" y="3069970"/>
            <a:ext cx="13211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local network</a:t>
            </a:r>
          </a:p>
        </p:txBody>
      </p:sp>
      <p:sp>
        <p:nvSpPr>
          <p:cNvPr id="7235" name="Rectangle 66">
            <a:extLst>
              <a:ext uri="{FF2B5EF4-FFF2-40B4-BE49-F238E27FC236}">
                <a16:creationId xmlns:a16="http://schemas.microsoft.com/office/drawing/2014/main" id="{A86F35F9-F511-5B4A-BB21-F0E1BC9F0F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30400" y="5108276"/>
            <a:ext cx="8178800" cy="1291495"/>
          </a:xfrm>
          <a:noFill/>
        </p:spPr>
        <p:txBody>
          <a:bodyPr>
            <a:normAutofit lnSpcReduction="10000"/>
          </a:bodyPr>
          <a:lstStyle/>
          <a:p>
            <a:r>
              <a:rPr lang="en-US" altLang="en-US" sz="2000" dirty="0"/>
              <a:t>TCP/IP for packet routing and connections</a:t>
            </a:r>
          </a:p>
          <a:p>
            <a:r>
              <a:rPr lang="en-US" altLang="en-US" sz="2000" dirty="0"/>
              <a:t>Border Gateway Protocol (BGP) for route discovery</a:t>
            </a:r>
          </a:p>
          <a:p>
            <a:r>
              <a:rPr lang="en-US" altLang="en-US" sz="2000" dirty="0"/>
              <a:t>Domain Name System (DNS) for IP address discovery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8482AD-B471-994B-BBEC-9F0ACCA38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076446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lvl="1"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  <a:latin typeface="+mn-lt"/>
              </a:rPr>
              <a:t>Autonomous system 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(AS) is a collection of IP networks under control of a single administrator (e.g., ISP)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146D8A7-1F92-E447-AA54-4A3F805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873120"/>
            <a:ext cx="2438400" cy="1143000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0347ED-657C-A44A-9BFD-7599BDA1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Is a Network of Networks</a:t>
            </a:r>
          </a:p>
        </p:txBody>
      </p:sp>
    </p:spTree>
    <p:extLst>
      <p:ext uri="{BB962C8B-B14F-4D97-AF65-F5344CB8AC3E}">
        <p14:creationId xmlns:p14="http://schemas.microsoft.com/office/powerpoint/2010/main" val="358103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83D1C1A-035F-014A-8AEF-DC6D24BB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</a:rPr>
              <a:t>Amplification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755B2F1-457C-8644-A6F2-A75B4707D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Key element of many powerful DoS attacks</a:t>
            </a:r>
          </a:p>
          <a:p>
            <a:pPr marL="0" indent="0">
              <a:buNone/>
            </a:pPr>
            <a:r>
              <a:rPr lang="en-US" sz="2400" dirty="0"/>
              <a:t>Achieves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attacker resources &gt;&gt;&gt; victim’s</a:t>
            </a:r>
          </a:p>
          <a:p>
            <a:r>
              <a:rPr lang="en-US" sz="2000" dirty="0"/>
              <a:t>1 request sent by attacker =&gt; N requests received by the victim</a:t>
            </a:r>
          </a:p>
          <a:p>
            <a:r>
              <a:rPr lang="en-US" sz="2000" dirty="0"/>
              <a:t>1 byte sent by attacker =&gt; N bytes received by the victim (N can be 200+ in some attacks)</a:t>
            </a:r>
          </a:p>
          <a:p>
            <a:r>
              <a:rPr lang="en-US" sz="2000" dirty="0"/>
              <a:t>Force victim to expend computation, logical resources</a:t>
            </a:r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D777A4-EC70-354D-8CAE-F7CB1E335DE1}"/>
              </a:ext>
            </a:extLst>
          </p:cNvPr>
          <p:cNvGrpSpPr/>
          <p:nvPr/>
        </p:nvGrpSpPr>
        <p:grpSpPr>
          <a:xfrm rot="18699677">
            <a:off x="10598042" y="3790494"/>
            <a:ext cx="284040" cy="340560"/>
            <a:chOff x="8195351" y="3969788"/>
            <a:chExt cx="2840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7977219-11E0-B645-906F-6837C2B9DF23}"/>
                    </a:ext>
                  </a:extLst>
                </p14:cNvPr>
                <p14:cNvContentPartPr/>
                <p14:nvPr/>
              </p14:nvContentPartPr>
              <p14:xfrm>
                <a:off x="8288951" y="3985628"/>
                <a:ext cx="114120" cy="324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7977219-11E0-B645-906F-6837C2B9DF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70951" y="3967988"/>
                  <a:ext cx="149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E7D838-D2B3-104E-81F6-A9F9F60552AF}"/>
                    </a:ext>
                  </a:extLst>
                </p14:cNvPr>
                <p14:cNvContentPartPr/>
                <p14:nvPr/>
              </p14:nvContentPartPr>
              <p14:xfrm>
                <a:off x="8195351" y="3969788"/>
                <a:ext cx="83520" cy="10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E7D838-D2B3-104E-81F6-A9F9F60552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77351" y="3952148"/>
                  <a:ext cx="119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94846B-7685-204B-B36F-EA5CC93C31CE}"/>
                    </a:ext>
                  </a:extLst>
                </p14:cNvPr>
                <p14:cNvContentPartPr/>
                <p14:nvPr/>
              </p14:nvContentPartPr>
              <p14:xfrm>
                <a:off x="8293271" y="3986708"/>
                <a:ext cx="186120" cy="4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94846B-7685-204B-B36F-EA5CC93C31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75271" y="3968708"/>
                  <a:ext cx="221760" cy="7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071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0E07297B-8BD5-684F-A8AA-F7F05BA7F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“Smurf” Reflector Attack</a:t>
            </a:r>
          </a:p>
        </p:txBody>
      </p:sp>
      <p:sp>
        <p:nvSpPr>
          <p:cNvPr id="17413" name="computr2">
            <a:extLst>
              <a:ext uri="{FF2B5EF4-FFF2-40B4-BE49-F238E27FC236}">
                <a16:creationId xmlns:a16="http://schemas.microsoft.com/office/drawing/2014/main" id="{428846C6-A990-7E43-AFBC-DC06C315849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86200" y="4687331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4" name="computr2">
            <a:extLst>
              <a:ext uri="{FF2B5EF4-FFF2-40B4-BE49-F238E27FC236}">
                <a16:creationId xmlns:a16="http://schemas.microsoft.com/office/drawing/2014/main" id="{57001D44-A7CE-F445-A4D1-1899F1E3426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10200" y="4687331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5" name="computr2">
            <a:extLst>
              <a:ext uri="{FF2B5EF4-FFF2-40B4-BE49-F238E27FC236}">
                <a16:creationId xmlns:a16="http://schemas.microsoft.com/office/drawing/2014/main" id="{43220195-2D24-E846-805B-E12D77BD519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34200" y="4687331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416" name="Picture 7" descr="j0139031">
            <a:extLst>
              <a:ext uri="{FF2B5EF4-FFF2-40B4-BE49-F238E27FC236}">
                <a16:creationId xmlns:a16="http://schemas.microsoft.com/office/drawing/2014/main" id="{D8526B19-61F9-E548-8369-24B377BF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1201" y="2629931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Rectangle 8">
            <a:extLst>
              <a:ext uri="{FF2B5EF4-FFF2-40B4-BE49-F238E27FC236}">
                <a16:creationId xmlns:a16="http://schemas.microsoft.com/office/drawing/2014/main" id="{1E4FB46F-E4EB-4A4A-9EC8-BF9F7921D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001531"/>
            <a:ext cx="35814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gateway</a:t>
            </a:r>
          </a:p>
        </p:txBody>
      </p:sp>
      <p:sp>
        <p:nvSpPr>
          <p:cNvPr id="17418" name="computr2">
            <a:extLst>
              <a:ext uri="{FF2B5EF4-FFF2-40B4-BE49-F238E27FC236}">
                <a16:creationId xmlns:a16="http://schemas.microsoft.com/office/drawing/2014/main" id="{32BD94ED-DAD2-754C-A387-54493097471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763000" y="3163331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9" name="Text Box 10">
            <a:extLst>
              <a:ext uri="{FF2B5EF4-FFF2-40B4-BE49-F238E27FC236}">
                <a16:creationId xmlns:a16="http://schemas.microsoft.com/office/drawing/2014/main" id="{56DCAB01-1134-164C-90D1-0640CA070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850" y="3925332"/>
            <a:ext cx="7457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victim</a:t>
            </a:r>
          </a:p>
        </p:txBody>
      </p:sp>
      <p:sp>
        <p:nvSpPr>
          <p:cNvPr id="17420" name="Line 11">
            <a:extLst>
              <a:ext uri="{FF2B5EF4-FFF2-40B4-BE49-F238E27FC236}">
                <a16:creationId xmlns:a16="http://schemas.microsoft.com/office/drawing/2014/main" id="{498F9D09-18AE-D34C-BCE7-29E83BD3D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382531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1" name="Freeform 12">
            <a:extLst>
              <a:ext uri="{FF2B5EF4-FFF2-40B4-BE49-F238E27FC236}">
                <a16:creationId xmlns:a16="http://schemas.microsoft.com/office/drawing/2014/main" id="{62FE08B3-610D-6C4C-A90D-7C1787100063}"/>
              </a:ext>
            </a:extLst>
          </p:cNvPr>
          <p:cNvSpPr>
            <a:spLocks/>
          </p:cNvSpPr>
          <p:nvPr/>
        </p:nvSpPr>
        <p:spPr bwMode="auto">
          <a:xfrm>
            <a:off x="4419600" y="4544457"/>
            <a:ext cx="2876550" cy="142875"/>
          </a:xfrm>
          <a:custGeom>
            <a:avLst/>
            <a:gdLst>
              <a:gd name="T0" fmla="*/ 2147483647 w 1812"/>
              <a:gd name="T1" fmla="*/ 2147483647 h 90"/>
              <a:gd name="T2" fmla="*/ 2147483647 w 1812"/>
              <a:gd name="T3" fmla="*/ 0 h 90"/>
              <a:gd name="T4" fmla="*/ 0 w 1812"/>
              <a:gd name="T5" fmla="*/ 0 h 90"/>
              <a:gd name="T6" fmla="*/ 0 w 1812"/>
              <a:gd name="T7" fmla="*/ 2147483647 h 90"/>
              <a:gd name="T8" fmla="*/ 0 60000 65536"/>
              <a:gd name="T9" fmla="*/ 0 60000 65536"/>
              <a:gd name="T10" fmla="*/ 0 60000 65536"/>
              <a:gd name="T11" fmla="*/ 0 60000 65536"/>
              <a:gd name="T12" fmla="*/ 0 w 1812"/>
              <a:gd name="T13" fmla="*/ 0 h 90"/>
              <a:gd name="T14" fmla="*/ 1812 w 1812"/>
              <a:gd name="T15" fmla="*/ 90 h 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2" h="90">
                <a:moveTo>
                  <a:pt x="1812" y="78"/>
                </a:moveTo>
                <a:lnTo>
                  <a:pt x="1812" y="0"/>
                </a:lnTo>
                <a:lnTo>
                  <a:pt x="0" y="0"/>
                </a:lnTo>
                <a:lnTo>
                  <a:pt x="0" y="9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2" name="Freeform 13">
            <a:extLst>
              <a:ext uri="{FF2B5EF4-FFF2-40B4-BE49-F238E27FC236}">
                <a16:creationId xmlns:a16="http://schemas.microsoft.com/office/drawing/2014/main" id="{F1195B9F-F9B8-F542-8AE1-81BE5C5A309D}"/>
              </a:ext>
            </a:extLst>
          </p:cNvPr>
          <p:cNvSpPr>
            <a:spLocks/>
          </p:cNvSpPr>
          <p:nvPr/>
        </p:nvSpPr>
        <p:spPr bwMode="auto">
          <a:xfrm>
            <a:off x="6934201" y="3353831"/>
            <a:ext cx="1800225" cy="571500"/>
          </a:xfrm>
          <a:custGeom>
            <a:avLst/>
            <a:gdLst>
              <a:gd name="T0" fmla="*/ 2147483647 w 1134"/>
              <a:gd name="T1" fmla="*/ 0 h 360"/>
              <a:gd name="T2" fmla="*/ 0 w 1134"/>
              <a:gd name="T3" fmla="*/ 0 h 360"/>
              <a:gd name="T4" fmla="*/ 0 w 1134"/>
              <a:gd name="T5" fmla="*/ 2147483647 h 360"/>
              <a:gd name="T6" fmla="*/ 0 60000 65536"/>
              <a:gd name="T7" fmla="*/ 0 60000 65536"/>
              <a:gd name="T8" fmla="*/ 0 60000 65536"/>
              <a:gd name="T9" fmla="*/ 0 w 1134"/>
              <a:gd name="T10" fmla="*/ 0 h 360"/>
              <a:gd name="T11" fmla="*/ 1134 w 1134"/>
              <a:gd name="T12" fmla="*/ 360 h 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34" h="360">
                <a:moveTo>
                  <a:pt x="1134" y="0"/>
                </a:moveTo>
                <a:lnTo>
                  <a:pt x="0" y="0"/>
                </a:lnTo>
                <a:lnTo>
                  <a:pt x="0" y="36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3" name="Freeform 14">
            <a:extLst>
              <a:ext uri="{FF2B5EF4-FFF2-40B4-BE49-F238E27FC236}">
                <a16:creationId xmlns:a16="http://schemas.microsoft.com/office/drawing/2014/main" id="{427A9B8C-E87F-814A-8A16-44B32C142154}"/>
              </a:ext>
            </a:extLst>
          </p:cNvPr>
          <p:cNvSpPr>
            <a:spLocks/>
          </p:cNvSpPr>
          <p:nvPr/>
        </p:nvSpPr>
        <p:spPr bwMode="auto">
          <a:xfrm>
            <a:off x="2743201" y="3087131"/>
            <a:ext cx="2028825" cy="838200"/>
          </a:xfrm>
          <a:custGeom>
            <a:avLst/>
            <a:gdLst>
              <a:gd name="T0" fmla="*/ 2147483647 w 1278"/>
              <a:gd name="T1" fmla="*/ 2147483647 h 241"/>
              <a:gd name="T2" fmla="*/ 2147483647 w 1278"/>
              <a:gd name="T3" fmla="*/ 2147483647 h 241"/>
              <a:gd name="T4" fmla="*/ 2147483647 w 1278"/>
              <a:gd name="T5" fmla="*/ 0 h 241"/>
              <a:gd name="T6" fmla="*/ 0 w 1278"/>
              <a:gd name="T7" fmla="*/ 0 h 241"/>
              <a:gd name="T8" fmla="*/ 0 60000 65536"/>
              <a:gd name="T9" fmla="*/ 0 60000 65536"/>
              <a:gd name="T10" fmla="*/ 0 60000 65536"/>
              <a:gd name="T11" fmla="*/ 0 60000 65536"/>
              <a:gd name="T12" fmla="*/ 0 w 1278"/>
              <a:gd name="T13" fmla="*/ 0 h 241"/>
              <a:gd name="T14" fmla="*/ 1278 w 1278"/>
              <a:gd name="T15" fmla="*/ 241 h 2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8" h="241">
                <a:moveTo>
                  <a:pt x="1278" y="241"/>
                </a:moveTo>
                <a:lnTo>
                  <a:pt x="1278" y="1"/>
                </a:lnTo>
                <a:lnTo>
                  <a:pt x="6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4" name="Text Box 15">
            <a:extLst>
              <a:ext uri="{FF2B5EF4-FFF2-40B4-BE49-F238E27FC236}">
                <a16:creationId xmlns:a16="http://schemas.microsoft.com/office/drawing/2014/main" id="{E6078640-FD4D-2947-82C4-7049392B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2595006"/>
            <a:ext cx="2494594" cy="92333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1 ICMP Echo Req</a:t>
            </a:r>
          </a:p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Src: </a:t>
            </a:r>
            <a:r>
              <a:rPr lang="en-US" altLang="en-US" sz="1800">
                <a:solidFill>
                  <a:srgbClr val="FF0000"/>
                </a:solidFill>
                <a:latin typeface="+mn-lt"/>
              </a:rPr>
              <a:t>victim’s address</a:t>
            </a:r>
          </a:p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Dest: broadcast address</a:t>
            </a:r>
          </a:p>
        </p:txBody>
      </p:sp>
      <p:sp>
        <p:nvSpPr>
          <p:cNvPr id="17425" name="AutoShape 16">
            <a:extLst>
              <a:ext uri="{FF2B5EF4-FFF2-40B4-BE49-F238E27FC236}">
                <a16:creationId xmlns:a16="http://schemas.microsoft.com/office/drawing/2014/main" id="{9654A6A2-105C-CA45-B46B-C77E60E6F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522" y="1741129"/>
            <a:ext cx="1925366" cy="741363"/>
          </a:xfrm>
          <a:prstGeom prst="wedgeRectCallout">
            <a:avLst>
              <a:gd name="adj1" fmla="val -66963"/>
              <a:gd name="adj2" fmla="val 106079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Looks like a legitimate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“Are you alive?” ping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request from the victim</a:t>
            </a:r>
          </a:p>
        </p:txBody>
      </p:sp>
      <p:sp>
        <p:nvSpPr>
          <p:cNvPr id="17426" name="AutoShape 17">
            <a:extLst>
              <a:ext uri="{FF2B5EF4-FFF2-40B4-BE49-F238E27FC236}">
                <a16:creationId xmlns:a16="http://schemas.microsoft.com/office/drawing/2014/main" id="{39C5CCBF-BCC9-9549-9613-E71C8E7D0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" y="4040327"/>
            <a:ext cx="2876550" cy="952500"/>
          </a:xfrm>
          <a:prstGeom prst="wedgeRectCallout">
            <a:avLst>
              <a:gd name="adj1" fmla="val 47292"/>
              <a:gd name="adj2" fmla="val 8384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u="sng" dirty="0">
                <a:solidFill>
                  <a:schemeClr val="tx1"/>
                </a:solidFill>
                <a:latin typeface="+mn-lt"/>
              </a:rPr>
              <a:t>Every</a:t>
            </a: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host on the network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generates a ping (ICMP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Echo Reply) to victim</a:t>
            </a:r>
          </a:p>
        </p:txBody>
      </p:sp>
      <p:sp>
        <p:nvSpPr>
          <p:cNvPr id="17427" name="Freeform 18">
            <a:extLst>
              <a:ext uri="{FF2B5EF4-FFF2-40B4-BE49-F238E27FC236}">
                <a16:creationId xmlns:a16="http://schemas.microsoft.com/office/drawing/2014/main" id="{46836DAA-4BD3-C347-BE81-B202C0A2B4E1}"/>
              </a:ext>
            </a:extLst>
          </p:cNvPr>
          <p:cNvSpPr>
            <a:spLocks/>
          </p:cNvSpPr>
          <p:nvPr/>
        </p:nvSpPr>
        <p:spPr bwMode="auto">
          <a:xfrm>
            <a:off x="6886576" y="3430031"/>
            <a:ext cx="1800225" cy="571500"/>
          </a:xfrm>
          <a:custGeom>
            <a:avLst/>
            <a:gdLst>
              <a:gd name="T0" fmla="*/ 2147483647 w 1134"/>
              <a:gd name="T1" fmla="*/ 0 h 360"/>
              <a:gd name="T2" fmla="*/ 0 w 1134"/>
              <a:gd name="T3" fmla="*/ 0 h 360"/>
              <a:gd name="T4" fmla="*/ 0 w 1134"/>
              <a:gd name="T5" fmla="*/ 2147483647 h 360"/>
              <a:gd name="T6" fmla="*/ 0 60000 65536"/>
              <a:gd name="T7" fmla="*/ 0 60000 65536"/>
              <a:gd name="T8" fmla="*/ 0 60000 65536"/>
              <a:gd name="T9" fmla="*/ 0 w 1134"/>
              <a:gd name="T10" fmla="*/ 0 h 360"/>
              <a:gd name="T11" fmla="*/ 1134 w 1134"/>
              <a:gd name="T12" fmla="*/ 360 h 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34" h="360">
                <a:moveTo>
                  <a:pt x="1134" y="0"/>
                </a:moveTo>
                <a:lnTo>
                  <a:pt x="0" y="0"/>
                </a:lnTo>
                <a:lnTo>
                  <a:pt x="0" y="36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8" name="Freeform 19">
            <a:extLst>
              <a:ext uri="{FF2B5EF4-FFF2-40B4-BE49-F238E27FC236}">
                <a16:creationId xmlns:a16="http://schemas.microsoft.com/office/drawing/2014/main" id="{5CF0D826-E21A-B64A-8682-F13E006B07AE}"/>
              </a:ext>
            </a:extLst>
          </p:cNvPr>
          <p:cNvSpPr>
            <a:spLocks/>
          </p:cNvSpPr>
          <p:nvPr/>
        </p:nvSpPr>
        <p:spPr bwMode="auto">
          <a:xfrm>
            <a:off x="7010401" y="3277631"/>
            <a:ext cx="1800225" cy="571500"/>
          </a:xfrm>
          <a:custGeom>
            <a:avLst/>
            <a:gdLst>
              <a:gd name="T0" fmla="*/ 2147483647 w 1134"/>
              <a:gd name="T1" fmla="*/ 0 h 360"/>
              <a:gd name="T2" fmla="*/ 0 w 1134"/>
              <a:gd name="T3" fmla="*/ 0 h 360"/>
              <a:gd name="T4" fmla="*/ 0 w 1134"/>
              <a:gd name="T5" fmla="*/ 2147483647 h 360"/>
              <a:gd name="T6" fmla="*/ 0 60000 65536"/>
              <a:gd name="T7" fmla="*/ 0 60000 65536"/>
              <a:gd name="T8" fmla="*/ 0 60000 65536"/>
              <a:gd name="T9" fmla="*/ 0 w 1134"/>
              <a:gd name="T10" fmla="*/ 0 h 360"/>
              <a:gd name="T11" fmla="*/ 1134 w 1134"/>
              <a:gd name="T12" fmla="*/ 360 h 3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34" h="360">
                <a:moveTo>
                  <a:pt x="1134" y="0"/>
                </a:moveTo>
                <a:lnTo>
                  <a:pt x="0" y="0"/>
                </a:lnTo>
                <a:lnTo>
                  <a:pt x="0" y="36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9" name="AutoShape 20">
            <a:extLst>
              <a:ext uri="{FF2B5EF4-FFF2-40B4-BE49-F238E27FC236}">
                <a16:creationId xmlns:a16="http://schemas.microsoft.com/office/drawing/2014/main" id="{C71C04F2-E5E4-E149-B5FE-31AFA7CC0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360057"/>
            <a:ext cx="2096530" cy="574675"/>
          </a:xfrm>
          <a:prstGeom prst="wedgeRectCallout">
            <a:avLst>
              <a:gd name="adj1" fmla="val -32931"/>
              <a:gd name="adj2" fmla="val 94477"/>
            </a:avLst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Stream of ping replies</a:t>
            </a:r>
          </a:p>
          <a:p>
            <a:pPr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overwhelms victim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2E7A8-7FA2-074B-8ED1-E7613E025ACC}"/>
              </a:ext>
            </a:extLst>
          </p:cNvPr>
          <p:cNvSpPr txBox="1"/>
          <p:nvPr/>
        </p:nvSpPr>
        <p:spPr>
          <a:xfrm>
            <a:off x="8202464" y="582090"/>
            <a:ext cx="317811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Solution: reject external packets to broadcast addresses</a:t>
            </a:r>
          </a:p>
        </p:txBody>
      </p:sp>
    </p:spTree>
    <p:extLst>
      <p:ext uri="{BB962C8B-B14F-4D97-AF65-F5344CB8AC3E}">
        <p14:creationId xmlns:p14="http://schemas.microsoft.com/office/powerpoint/2010/main" val="39490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2" grpId="0" animBg="1"/>
      <p:bldP spid="17423" grpId="0" animBg="1"/>
      <p:bldP spid="17424" grpId="0" animBg="1"/>
      <p:bldP spid="17425" grpId="0" animBg="1"/>
      <p:bldP spid="17426" grpId="0" animBg="1"/>
      <p:bldP spid="17427" grpId="0" animBg="1"/>
      <p:bldP spid="17428" grpId="0" animBg="1"/>
      <p:bldP spid="17429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F479EAD-4DFE-F247-A244-724443F4C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NTP Reflection + Amplification</a:t>
            </a:r>
            <a:endParaRPr lang="en-US" altLang="en-US" sz="2800" dirty="0"/>
          </a:p>
        </p:txBody>
      </p:sp>
      <p:sp>
        <p:nvSpPr>
          <p:cNvPr id="3481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4598BC7-88E0-D44D-9F25-40F6572062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295401"/>
            <a:ext cx="7848600" cy="5045075"/>
          </a:xfrm>
        </p:spPr>
        <p:txBody>
          <a:bodyPr/>
          <a:lstStyle/>
          <a:p>
            <a:pPr eaLnBrk="1" hangingPunct="1">
              <a:buFont typeface="Monotype Sorts" pitchFamily="2" charset="2"/>
              <a:buNone/>
            </a:pPr>
            <a:endParaRPr lang="en-US" altLang="en-US" dirty="0"/>
          </a:p>
          <a:p>
            <a:pPr eaLnBrk="1" hangingPunct="1">
              <a:buFont typeface="Monotype Sorts" pitchFamily="2" charset="2"/>
              <a:buNone/>
            </a:pPr>
            <a:endParaRPr lang="en-US" altLang="en-US" dirty="0"/>
          </a:p>
          <a:p>
            <a:pPr eaLnBrk="1" hangingPunct="1">
              <a:buFont typeface="Monotype Sorts" pitchFamily="2" charset="2"/>
              <a:buNone/>
            </a:pPr>
            <a:endParaRPr lang="en-US" altLang="en-US" dirty="0"/>
          </a:p>
          <a:p>
            <a:pPr eaLnBrk="1" hangingPunct="1">
              <a:buFont typeface="Monotype Sorts" pitchFamily="2" charset="2"/>
              <a:buNone/>
            </a:pPr>
            <a:endParaRPr lang="en-US" altLang="en-US" dirty="0"/>
          </a:p>
          <a:p>
            <a:pPr eaLnBrk="1" hangingPunct="1">
              <a:buFont typeface="Monotype Sorts" pitchFamily="2" charset="2"/>
              <a:buNone/>
            </a:pPr>
            <a:endParaRPr lang="en-US" altLang="en-US" dirty="0"/>
          </a:p>
          <a:p>
            <a:pPr eaLnBrk="1" hangingPunct="1">
              <a:buFont typeface="Monotype Sorts" pitchFamily="2" charset="2"/>
              <a:buNone/>
            </a:pPr>
            <a:endParaRPr lang="en-US" altLang="en-US" sz="2000" dirty="0"/>
          </a:p>
        </p:txBody>
      </p:sp>
      <p:sp>
        <p:nvSpPr>
          <p:cNvPr id="1425412" name="Text Box 4">
            <a:extLst>
              <a:ext uri="{FF2B5EF4-FFF2-40B4-BE49-F238E27FC236}">
                <a16:creationId xmlns:a16="http://schemas.microsoft.com/office/drawing/2014/main" id="{FE052B18-500C-0640-98DE-C7F9B9110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919" y="5055760"/>
            <a:ext cx="72358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kumimoji="1" lang="en-US" altLang="en-US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December 2013 – February 2014: </a:t>
            </a:r>
          </a:p>
          <a:p>
            <a:pPr>
              <a:buFontTx/>
              <a:buNone/>
            </a:pPr>
            <a:r>
              <a:rPr kumimoji="1" lang="en-US" altLang="en-US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400 Gbps DDoS attacks involving 4,529 NTP servers</a:t>
            </a:r>
          </a:p>
        </p:txBody>
      </p:sp>
      <p:pic>
        <p:nvPicPr>
          <p:cNvPr id="34821" name="Picture 6" descr="j0239481">
            <a:extLst>
              <a:ext uri="{FF2B5EF4-FFF2-40B4-BE49-F238E27FC236}">
                <a16:creationId xmlns:a16="http://schemas.microsoft.com/office/drawing/2014/main" id="{F18DD2A4-2E7B-A943-89E0-3316AA1A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3124200"/>
            <a:ext cx="76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>
            <a:extLst>
              <a:ext uri="{FF2B5EF4-FFF2-40B4-BE49-F238E27FC236}">
                <a16:creationId xmlns:a16="http://schemas.microsoft.com/office/drawing/2014/main" id="{19A19FC2-3E5E-254A-8FCF-19759BE43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350" y="370205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DoS</a:t>
            </a:r>
            <a:b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</a:br>
            <a:r>
              <a:rPr lang="en-US" altLang="en-US" sz="1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Source</a:t>
            </a:r>
          </a:p>
        </p:txBody>
      </p:sp>
      <p:pic>
        <p:nvPicPr>
          <p:cNvPr id="34823" name="Picture 8" descr="j0239481">
            <a:extLst>
              <a:ext uri="{FF2B5EF4-FFF2-40B4-BE49-F238E27FC236}">
                <a16:creationId xmlns:a16="http://schemas.microsoft.com/office/drawing/2014/main" id="{A6DF1064-1F53-4B4E-A527-8CFA81B5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3124200"/>
            <a:ext cx="76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9">
            <a:extLst>
              <a:ext uri="{FF2B5EF4-FFF2-40B4-BE49-F238E27FC236}">
                <a16:creationId xmlns:a16="http://schemas.microsoft.com/office/drawing/2014/main" id="{C9586645-2A85-A64C-9058-C2C634DC5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5666" y="3702050"/>
            <a:ext cx="7457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victim</a:t>
            </a:r>
          </a:p>
        </p:txBody>
      </p:sp>
      <p:sp>
        <p:nvSpPr>
          <p:cNvPr id="34833" name="Rectangle 5">
            <a:extLst>
              <a:ext uri="{FF2B5EF4-FFF2-40B4-BE49-F238E27FC236}">
                <a16:creationId xmlns:a16="http://schemas.microsoft.com/office/drawing/2014/main" id="{F3D5C631-94BC-9E4E-86ED-344BDC1DB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3" y="3581401"/>
            <a:ext cx="3886197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NTP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(Network Time Protocol)</a:t>
            </a:r>
          </a:p>
          <a:p>
            <a:pPr algn="ctr"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server</a:t>
            </a:r>
          </a:p>
        </p:txBody>
      </p:sp>
      <p:sp>
        <p:nvSpPr>
          <p:cNvPr id="34834" name="Line 11">
            <a:extLst>
              <a:ext uri="{FF2B5EF4-FFF2-40B4-BE49-F238E27FC236}">
                <a16:creationId xmlns:a16="http://schemas.microsoft.com/office/drawing/2014/main" id="{112A3A8D-DFF3-694D-A77B-47716305E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3104" y="3184526"/>
            <a:ext cx="25908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4835" name="Line 12">
            <a:extLst>
              <a:ext uri="{FF2B5EF4-FFF2-40B4-BE49-F238E27FC236}">
                <a16:creationId xmlns:a16="http://schemas.microsoft.com/office/drawing/2014/main" id="{E3555453-17A6-2348-A11E-706FDD689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3905" y="3184526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4836" name="Text Box 13">
            <a:extLst>
              <a:ext uri="{FF2B5EF4-FFF2-40B4-BE49-F238E27FC236}">
                <a16:creationId xmlns:a16="http://schemas.microsoft.com/office/drawing/2014/main" id="{650DD894-BE1C-B14B-9A1F-188945687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604" y="2246409"/>
            <a:ext cx="3294492" cy="12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“Give me the addresses of the</a:t>
            </a:r>
          </a:p>
          <a:p>
            <a:pPr>
              <a:spcBef>
                <a:spcPts val="40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last 600 machines you talked to”</a:t>
            </a:r>
            <a:b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</a:br>
            <a:r>
              <a:rPr lang="en-US" altLang="en-US" sz="18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spoofed </a:t>
            </a:r>
            <a:r>
              <a:rPr lang="en-US" altLang="en-US" sz="1800" dirty="0" err="1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SrcIP</a:t>
            </a:r>
            <a:r>
              <a:rPr lang="en-US" altLang="en-US" sz="1800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:  victim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    (234 bytes)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AB42A421-14B4-4F4C-AD12-DAAB4BBC903A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2432051"/>
            <a:ext cx="2743200" cy="1200150"/>
            <a:chOff x="3112" y="860"/>
            <a:chExt cx="1728" cy="756"/>
          </a:xfrm>
        </p:grpSpPr>
        <p:sp>
          <p:nvSpPr>
            <p:cNvPr id="34830" name="Line 15">
              <a:extLst>
                <a:ext uri="{FF2B5EF4-FFF2-40B4-BE49-F238E27FC236}">
                  <a16:creationId xmlns:a16="http://schemas.microsoft.com/office/drawing/2014/main" id="{0D597F73-418A-7D45-A000-0FBF0E460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1344"/>
              <a:ext cx="0" cy="240"/>
            </a:xfrm>
            <a:prstGeom prst="line">
              <a:avLst/>
            </a:prstGeom>
            <a:noFill/>
            <a:ln w="1016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4831" name="Line 16">
              <a:extLst>
                <a:ext uri="{FF2B5EF4-FFF2-40B4-BE49-F238E27FC236}">
                  <a16:creationId xmlns:a16="http://schemas.microsoft.com/office/drawing/2014/main" id="{8824A913-0040-5C41-B3B4-A491AF9FB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2" y="1344"/>
              <a:ext cx="1728" cy="0"/>
            </a:xfrm>
            <a:prstGeom prst="line">
              <a:avLst/>
            </a:prstGeom>
            <a:noFill/>
            <a:ln w="1016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4832" name="Text Box 17">
              <a:extLst>
                <a:ext uri="{FF2B5EF4-FFF2-40B4-BE49-F238E27FC236}">
                  <a16:creationId xmlns:a16="http://schemas.microsoft.com/office/drawing/2014/main" id="{4B6C34D4-0FF5-5049-AC4E-5798D3F94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860"/>
              <a:ext cx="98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endParaRPr>
            </a:p>
            <a:p>
              <a:pPr algn="ctr"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  <a:latin typeface="+mn-lt"/>
                  <a:ea typeface="ＭＳ Ｐゴシック" panose="020B0600070205080204" pitchFamily="34" charset="-128"/>
                </a:rPr>
                <a:t>600 addresses</a:t>
              </a:r>
            </a:p>
            <a:p>
              <a:pPr algn="ctr">
                <a:buFontTx/>
                <a:buNone/>
              </a:pPr>
              <a:endParaRPr lang="en-US" altLang="en-US" sz="1800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endParaRPr>
            </a:p>
            <a:p>
              <a:pPr algn="ctr">
                <a:buFontTx/>
                <a:buNone/>
              </a:pPr>
              <a:r>
                <a:rPr lang="en-US" altLang="en-US" sz="1800" dirty="0">
                  <a:solidFill>
                    <a:srgbClr val="FF0000"/>
                  </a:solidFill>
                  <a:latin typeface="+mn-lt"/>
                  <a:ea typeface="ＭＳ Ｐゴシック" panose="020B0600070205080204" pitchFamily="34" charset="-128"/>
                </a:rPr>
                <a:t>(49,000 bytes)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B28336B-2A27-E245-A596-5C4EBF500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385" y="1834247"/>
            <a:ext cx="4241800" cy="523875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+mn-lt"/>
              </a:rPr>
              <a:t>x206 amplification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C3D2F919-6B7E-DF47-B60B-DCEFB3694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919" y="5978743"/>
            <a:ext cx="79740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kumimoji="1" lang="en-US" altLang="en-US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7 million unsecured NTP servers on the Internet  (Arbor</a:t>
            </a:r>
            <a:r>
              <a:rPr kumimoji="1" lang="en-US" altLang="ja-JP" dirty="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22" name="Picture 2" descr="The Scream Icons - Download Free Vector Icons | Noun Project">
            <a:extLst>
              <a:ext uri="{FF2B5EF4-FFF2-40B4-BE49-F238E27FC236}">
                <a16:creationId xmlns:a16="http://schemas.microsoft.com/office/drawing/2014/main" id="{AD096DFC-03F6-974A-950C-542A9A96F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2" y="59263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627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4" grpId="0" animBg="1"/>
      <p:bldP spid="34835" grpId="0" animBg="1"/>
      <p:bldP spid="34836" grpId="0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0BF3A90E-03C0-FE49-8252-B5E261438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UDP in Reflection Attacks</a:t>
            </a: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BABC3784-CDD7-D344-8AF6-31814C7005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316817" cy="3849624"/>
          </a:xfrm>
        </p:spPr>
        <p:txBody>
          <a:bodyPr>
            <a:normAutofit/>
          </a:bodyPr>
          <a:lstStyle/>
          <a:p>
            <a:r>
              <a:rPr lang="en-US" sz="2400" dirty="0"/>
              <a:t>DNS, </a:t>
            </a:r>
            <a:r>
              <a:rPr lang="en-US" sz="2400" dirty="0" err="1"/>
              <a:t>memcached</a:t>
            </a:r>
            <a:r>
              <a:rPr lang="en-US" sz="2400" dirty="0"/>
              <a:t>, … application-layer protocols running on UDP are often exploited in DoS attacks</a:t>
            </a:r>
          </a:p>
          <a:p>
            <a:r>
              <a:rPr lang="en-US" sz="2400" dirty="0"/>
              <a:t>Single packet to victim service yields response, so spoofing + reflection 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8235A-36F5-0141-8D40-7055908CD676}"/>
              </a:ext>
            </a:extLst>
          </p:cNvPr>
          <p:cNvSpPr/>
          <p:nvPr/>
        </p:nvSpPr>
        <p:spPr>
          <a:xfrm>
            <a:off x="6153150" y="3994324"/>
            <a:ext cx="1771650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39597-8702-6B4C-A7E3-D164F8D940FF}"/>
              </a:ext>
            </a:extLst>
          </p:cNvPr>
          <p:cNvSpPr/>
          <p:nvPr/>
        </p:nvSpPr>
        <p:spPr>
          <a:xfrm>
            <a:off x="5124450" y="3994324"/>
            <a:ext cx="514350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IP </a:t>
            </a:r>
            <a:r>
              <a:rPr lang="en-US" sz="1200" dirty="0" err="1"/>
              <a:t>hdr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97897F-92B5-D04C-A1C2-6C9736CB7B25}"/>
              </a:ext>
            </a:extLst>
          </p:cNvPr>
          <p:cNvSpPr/>
          <p:nvPr/>
        </p:nvSpPr>
        <p:spPr>
          <a:xfrm>
            <a:off x="3467101" y="4836346"/>
            <a:ext cx="2714625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16-bit </a:t>
            </a:r>
          </a:p>
          <a:p>
            <a:pPr algn="ctr"/>
            <a:r>
              <a:rPr lang="en-US" sz="1400" dirty="0"/>
              <a:t>source port number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27139-65BC-6645-8882-DC5E46F027D8}"/>
              </a:ext>
            </a:extLst>
          </p:cNvPr>
          <p:cNvSpPr/>
          <p:nvPr/>
        </p:nvSpPr>
        <p:spPr>
          <a:xfrm>
            <a:off x="6181726" y="4836346"/>
            <a:ext cx="2714625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16-bit </a:t>
            </a:r>
          </a:p>
          <a:p>
            <a:pPr algn="ctr"/>
            <a:r>
              <a:rPr lang="en-US" sz="1400" dirty="0"/>
              <a:t>destination port number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FC4C2-5BC8-C449-8250-19E61F5E1224}"/>
              </a:ext>
            </a:extLst>
          </p:cNvPr>
          <p:cNvSpPr/>
          <p:nvPr/>
        </p:nvSpPr>
        <p:spPr>
          <a:xfrm>
            <a:off x="6181726" y="5236396"/>
            <a:ext cx="2714625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16-bit </a:t>
            </a:r>
          </a:p>
          <a:p>
            <a:pPr algn="ctr"/>
            <a:r>
              <a:rPr lang="en-US" sz="1400" dirty="0"/>
              <a:t>UDP checksum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4CD6B-7A6A-0E4D-A232-4342EC4BFE8B}"/>
              </a:ext>
            </a:extLst>
          </p:cNvPr>
          <p:cNvSpPr/>
          <p:nvPr/>
        </p:nvSpPr>
        <p:spPr>
          <a:xfrm>
            <a:off x="5638800" y="3994324"/>
            <a:ext cx="514350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UDP </a:t>
            </a:r>
            <a:r>
              <a:rPr lang="en-US" sz="1200" dirty="0" err="1"/>
              <a:t>hdr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D57D8-778D-E045-ABAB-38CD03676CEC}"/>
              </a:ext>
            </a:extLst>
          </p:cNvPr>
          <p:cNvSpPr/>
          <p:nvPr/>
        </p:nvSpPr>
        <p:spPr>
          <a:xfrm>
            <a:off x="3467101" y="5236396"/>
            <a:ext cx="2714625" cy="400050"/>
          </a:xfrm>
          <a:prstGeom prst="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16-bit </a:t>
            </a:r>
          </a:p>
          <a:p>
            <a:pPr algn="ctr"/>
            <a:r>
              <a:rPr lang="en-US" sz="1400" dirty="0"/>
              <a:t>UDP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AC92A-FED7-434F-B5B4-44033159640C}"/>
              </a:ext>
            </a:extLst>
          </p:cNvPr>
          <p:cNvSpPr txBox="1"/>
          <p:nvPr/>
        </p:nvSpPr>
        <p:spPr>
          <a:xfrm>
            <a:off x="4651418" y="5752659"/>
            <a:ext cx="349005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dirty="0"/>
              <a:t>length = header </a:t>
            </a:r>
            <a:r>
              <a:rPr lang="en-US" sz="2000" dirty="0" err="1"/>
              <a:t>len</a:t>
            </a:r>
            <a:r>
              <a:rPr lang="en-US" sz="2000" dirty="0"/>
              <a:t> + data </a:t>
            </a:r>
            <a:r>
              <a:rPr lang="en-US" sz="2000" dirty="0" err="1"/>
              <a:t>len</a:t>
            </a:r>
            <a:endParaRPr lang="en-US" sz="2000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AAD09D4-007C-E54B-95BC-BD60B935D0FB}"/>
              </a:ext>
            </a:extLst>
          </p:cNvPr>
          <p:cNvSpPr/>
          <p:nvPr/>
        </p:nvSpPr>
        <p:spPr>
          <a:xfrm rot="5400000">
            <a:off x="5991164" y="1931159"/>
            <a:ext cx="381125" cy="5429250"/>
          </a:xfrm>
          <a:prstGeom prst="leftBrace">
            <a:avLst>
              <a:gd name="adj1" fmla="val 67279"/>
              <a:gd name="adj2" fmla="val 54791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0FD7C4D-17FD-EE48-BD13-1B5EB97E2DBA}"/>
                  </a:ext>
                </a:extLst>
              </p14:cNvPr>
              <p14:cNvContentPartPr/>
              <p14:nvPr/>
            </p14:nvContentPartPr>
            <p14:xfrm>
              <a:off x="1483511" y="3544268"/>
              <a:ext cx="5755680" cy="9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0FD7C4D-17FD-EE48-BD13-1B5EB97E2D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3871" y="3364268"/>
                <a:ext cx="593532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50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F248-F1AF-D842-AA4E-D8714367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 DDoS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0D49-66F0-A14F-8A7F-FAAE3FF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Memcached is a popular in-memory data store</a:t>
            </a:r>
          </a:p>
          <a:p>
            <a:r>
              <a:rPr lang="en-US" sz="2800" dirty="0"/>
              <a:t>Supports UDP requests</a:t>
            </a:r>
          </a:p>
          <a:p>
            <a:r>
              <a:rPr lang="en-US" sz="2800" dirty="0"/>
              <a:t>Default configuration: accept UDP requests from anywhere</a:t>
            </a:r>
          </a:p>
          <a:p>
            <a:r>
              <a:rPr lang="en-US" sz="2800" dirty="0"/>
              <a:t>Standard reflector attack</a:t>
            </a:r>
          </a:p>
          <a:p>
            <a:pPr lvl="1"/>
            <a:r>
              <a:rPr lang="en-US" sz="2400" dirty="0"/>
              <a:t>Insert data into the Memcached server</a:t>
            </a:r>
          </a:p>
          <a:p>
            <a:pPr lvl="1"/>
            <a:r>
              <a:rPr lang="en-US" sz="2400" dirty="0"/>
              <a:t>Send UDP requests with source IP </a:t>
            </a:r>
            <a:r>
              <a:rPr lang="en-US" sz="2400" dirty="0" err="1"/>
              <a:t>addr</a:t>
            </a:r>
            <a:r>
              <a:rPr lang="en-US" sz="2400" dirty="0"/>
              <a:t> of victim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151D615-F7FF-BB4E-9186-93C9AD99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670188"/>
            <a:ext cx="1426302" cy="14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r. Evil | Super villain Wiki | Fandom">
            <a:extLst>
              <a:ext uri="{FF2B5EF4-FFF2-40B4-BE49-F238E27FC236}">
                <a16:creationId xmlns:a16="http://schemas.microsoft.com/office/drawing/2014/main" id="{79A7F504-0512-1840-A536-148D4F55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363588"/>
            <a:ext cx="594060" cy="6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6F248-F1AF-D842-AA4E-D8714367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Attack on GitHub (Feb 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0D49-66F0-A14F-8A7F-FAAE3FF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1" dirty="0">
                <a:solidFill>
                  <a:srgbClr val="C00000"/>
                </a:solidFill>
              </a:rPr>
              <a:t>51,000x</a:t>
            </a:r>
            <a:r>
              <a:rPr lang="en-US" sz="2200" dirty="0">
                <a:solidFill>
                  <a:srgbClr val="C00000"/>
                </a:solidFill>
              </a:rPr>
              <a:t> bandwidth amplification</a:t>
            </a:r>
          </a:p>
          <a:p>
            <a:r>
              <a:rPr lang="en-US" sz="2200" dirty="0"/>
              <a:t>1.3 TB/s of traffic to GitHub from 1000+ </a:t>
            </a:r>
            <a:r>
              <a:rPr lang="en-US" sz="2200" dirty="0" err="1"/>
              <a:t>ASes</a:t>
            </a:r>
            <a:endParaRPr lang="en-US" sz="2200" dirty="0"/>
          </a:p>
          <a:p>
            <a:r>
              <a:rPr lang="en-US" sz="2200" dirty="0"/>
              <a:t>GitHub offline for 5 minutes</a:t>
            </a:r>
          </a:p>
          <a:p>
            <a:r>
              <a:rPr lang="en-US" sz="2400" dirty="0"/>
              <a:t>Response</a:t>
            </a:r>
          </a:p>
          <a:p>
            <a:pPr lvl="1"/>
            <a:r>
              <a:rPr lang="en-US" sz="2000" dirty="0"/>
              <a:t>Use BGP announcement to route GitHub traffic through Akamai</a:t>
            </a:r>
          </a:p>
          <a:p>
            <a:pPr lvl="1"/>
            <a:r>
              <a:rPr lang="en-US" sz="2000" dirty="0"/>
              <a:t>Akamai gives more capacity + helps filter out bogus requests</a:t>
            </a:r>
          </a:p>
          <a:p>
            <a:pPr lvl="1"/>
            <a:r>
              <a:rPr lang="en-US" sz="2000" dirty="0"/>
              <a:t>Turn off UDP support in Memcached (now off by default)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817BB-6F76-A249-8C3E-62573CC4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B0FF6-B213-A441-8DD5-50D62A5EBB15}"/>
              </a:ext>
            </a:extLst>
          </p:cNvPr>
          <p:cNvSpPr txBox="1"/>
          <p:nvPr/>
        </p:nvSpPr>
        <p:spPr>
          <a:xfrm>
            <a:off x="7080421" y="6044625"/>
            <a:ext cx="4770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github.blog</a:t>
            </a:r>
            <a:r>
              <a:rPr lang="en-US" sz="1600" i="1" dirty="0"/>
              <a:t>/2018-03-01-ddos-incident-report/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8033A-6BA8-F841-B192-DA51E2916592}"/>
              </a:ext>
            </a:extLst>
          </p:cNvPr>
          <p:cNvGrpSpPr/>
          <p:nvPr/>
        </p:nvGrpSpPr>
        <p:grpSpPr>
          <a:xfrm>
            <a:off x="2015231" y="3672248"/>
            <a:ext cx="2311560" cy="907560"/>
            <a:chOff x="2015231" y="3919388"/>
            <a:chExt cx="2311560" cy="90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96550B-FB92-334D-93E0-C7F12CC414A9}"/>
                    </a:ext>
                  </a:extLst>
                </p14:cNvPr>
                <p14:cNvContentPartPr/>
                <p14:nvPr/>
              </p14:nvContentPartPr>
              <p14:xfrm>
                <a:off x="2015231" y="4190828"/>
                <a:ext cx="2285640" cy="636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96550B-FB92-334D-93E0-C7F12CC414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97591" y="4173188"/>
                  <a:ext cx="23212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EC6A76-4983-CF49-8F15-CBA14E4D9617}"/>
                    </a:ext>
                  </a:extLst>
                </p14:cNvPr>
                <p14:cNvContentPartPr/>
                <p14:nvPr/>
              </p14:nvContentPartPr>
              <p14:xfrm>
                <a:off x="4164791" y="3919388"/>
                <a:ext cx="162000" cy="205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EC6A76-4983-CF49-8F15-CBA14E4D96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6791" y="3901388"/>
                  <a:ext cx="197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CD0001-FADD-8B43-8746-CB83F52E9086}"/>
                    </a:ext>
                  </a:extLst>
                </p14:cNvPr>
                <p14:cNvContentPartPr/>
                <p14:nvPr/>
              </p14:nvContentPartPr>
              <p14:xfrm>
                <a:off x="4231031" y="4194788"/>
                <a:ext cx="11880" cy="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CD0001-FADD-8B43-8746-CB83F52E90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3391" y="4177148"/>
                  <a:ext cx="47520" cy="38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2" descr="The Scream Icons - Download Free Vector Icons | Noun Project">
            <a:extLst>
              <a:ext uri="{FF2B5EF4-FFF2-40B4-BE49-F238E27FC236}">
                <a16:creationId xmlns:a16="http://schemas.microsoft.com/office/drawing/2014/main" id="{DB55C6EC-49AF-6C4C-B6BE-7077D4C28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39" y="1885736"/>
            <a:ext cx="691896" cy="6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9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700" name="Title 12">
            <a:extLst>
              <a:ext uri="{FF2B5EF4-FFF2-40B4-BE49-F238E27FC236}">
                <a16:creationId xmlns:a16="http://schemas.microsoft.com/office/drawing/2014/main" id="{0A9B0F25-2E21-464D-BB73-A2E885A35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84" y="875324"/>
            <a:ext cx="3892093" cy="5093520"/>
          </a:xfrm>
        </p:spPr>
        <p:txBody>
          <a:bodyPr>
            <a:normAutofit/>
          </a:bodyPr>
          <a:lstStyle/>
          <a:p>
            <a:pPr algn="ctr"/>
            <a:br>
              <a:rPr lang="en-US" altLang="en-US" sz="4400" dirty="0">
                <a:solidFill>
                  <a:schemeClr val="tx1"/>
                </a:solidFill>
              </a:rPr>
            </a:br>
            <a:r>
              <a:rPr lang="en-US" altLang="en-US" sz="4400" dirty="0">
                <a:solidFill>
                  <a:schemeClr val="tx1"/>
                </a:solidFill>
              </a:rPr>
              <a:t>TCP Con Flood</a:t>
            </a:r>
          </a:p>
        </p:txBody>
      </p:sp>
      <p:sp>
        <p:nvSpPr>
          <p:cNvPr id="2969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3259AF6-E7A8-CB47-97A9-3612E8F799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8123" y="559477"/>
            <a:ext cx="6569715" cy="5475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Command a bot/zombie army to:</a:t>
            </a:r>
          </a:p>
          <a:p>
            <a:pPr lvl="1"/>
            <a:r>
              <a:rPr lang="en-US" altLang="en-US" sz="2400" dirty="0"/>
              <a:t>Complete TCP connection to web site</a:t>
            </a:r>
          </a:p>
          <a:p>
            <a:pPr lvl="1"/>
            <a:r>
              <a:rPr lang="en-US" altLang="en-US" sz="2400" dirty="0"/>
              <a:t>Send short HTTP HEAD request</a:t>
            </a:r>
          </a:p>
          <a:p>
            <a:pPr lvl="1"/>
            <a:r>
              <a:rPr lang="en-US" altLang="en-US" sz="2400" dirty="0"/>
              <a:t>Repeat</a:t>
            </a:r>
          </a:p>
          <a:p>
            <a:pPr marL="0" indent="0">
              <a:buNone/>
            </a:pPr>
            <a:r>
              <a:rPr lang="en-US" altLang="en-US" sz="2400" dirty="0"/>
              <a:t>Will bypass SYN flood protection proxy but attacker cannot </a:t>
            </a:r>
            <a:r>
              <a:rPr lang="en-US" altLang="en-US" sz="2400"/>
              <a:t>use spoofed </a:t>
            </a:r>
            <a:r>
              <a:rPr lang="en-US" altLang="en-US" sz="2400" dirty="0"/>
              <a:t>source IPs</a:t>
            </a:r>
          </a:p>
          <a:p>
            <a:pPr lvl="1"/>
            <a:r>
              <a:rPr lang="en-US" altLang="en-US" sz="2400" dirty="0"/>
              <a:t>Reveals location of bot zombies</a:t>
            </a:r>
          </a:p>
          <a:p>
            <a:pPr lvl="1"/>
            <a:r>
              <a:rPr lang="en-US" altLang="en-US" sz="2400" dirty="0"/>
              <a:t>Proxy can now block or rate-limit bots</a:t>
            </a:r>
          </a:p>
        </p:txBody>
      </p:sp>
    </p:spTree>
    <p:extLst>
      <p:ext uri="{BB962C8B-B14F-4D97-AF65-F5344CB8AC3E}">
        <p14:creationId xmlns:p14="http://schemas.microsoft.com/office/powerpoint/2010/main" val="144181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11613-E85D-3840-8E73-29645D5ECFA5}"/>
              </a:ext>
            </a:extLst>
          </p:cNvPr>
          <p:cNvSpPr txBox="1"/>
          <p:nvPr/>
        </p:nvSpPr>
        <p:spPr>
          <a:xfrm>
            <a:off x="6856775" y="6103080"/>
            <a:ext cx="473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threatpost.com</a:t>
            </a:r>
            <a:r>
              <a:rPr lang="en-US" sz="1600" i="1" dirty="0"/>
              <a:t>/</a:t>
            </a:r>
            <a:r>
              <a:rPr lang="en-US" sz="1600" i="1" dirty="0" err="1"/>
              <a:t>yandex</a:t>
            </a:r>
            <a:r>
              <a:rPr lang="en-US" sz="1600" i="1" dirty="0"/>
              <a:t>-meris-botnet/169368/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AA577-FD1E-3F40-874F-8268900E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596647"/>
            <a:ext cx="11009190" cy="113329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sx="101261" sy="101261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30FC1-6246-A541-A7B4-C7B28B0F2391}"/>
              </a:ext>
            </a:extLst>
          </p:cNvPr>
          <p:cNvSpPr txBox="1"/>
          <p:nvPr/>
        </p:nvSpPr>
        <p:spPr>
          <a:xfrm>
            <a:off x="8798011" y="1884977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Wired (September 11,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6018F-5782-8A4B-9E3C-1AB3E54351D7}"/>
              </a:ext>
            </a:extLst>
          </p:cNvPr>
          <p:cNvSpPr txBox="1"/>
          <p:nvPr/>
        </p:nvSpPr>
        <p:spPr>
          <a:xfrm>
            <a:off x="477919" y="2598812"/>
            <a:ext cx="112361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massive botnet, dubbed </a:t>
            </a:r>
            <a:r>
              <a:rPr lang="en-US" sz="2000" dirty="0" err="1"/>
              <a:t>Mēris</a:t>
            </a:r>
            <a:r>
              <a:rPr lang="en-US" sz="2000" dirty="0"/>
              <a:t>, is believed responsible, flooding Yandex with millions of HTTP requests for webpages at the same time.  </a:t>
            </a:r>
          </a:p>
          <a:p>
            <a:endParaRPr lang="en-US" sz="2000" dirty="0"/>
          </a:p>
          <a:p>
            <a:r>
              <a:rPr lang="en-US" sz="2000" dirty="0"/>
              <a:t>This DDoS technique is called HTTP pipelining, where a browser requests a connection to a server and, without waiting for a response, sends multiple more requests. Those requests reportedly originated from networking gear made by </a:t>
            </a:r>
            <a:r>
              <a:rPr lang="en-US" sz="2000" dirty="0" err="1"/>
              <a:t>MikroTik</a:t>
            </a:r>
            <a:r>
              <a:rPr lang="en-US" sz="2000" dirty="0"/>
              <a:t>. Attackers, according to </a:t>
            </a:r>
            <a:r>
              <a:rPr lang="en-US" sz="2000" dirty="0" err="1"/>
              <a:t>Qrator</a:t>
            </a:r>
            <a:r>
              <a:rPr lang="en-US" sz="2000" dirty="0"/>
              <a:t> Labs, exploited a 2018 bug unpatched in more than 56,000 </a:t>
            </a:r>
            <a:r>
              <a:rPr lang="en-US" sz="2000" dirty="0" err="1"/>
              <a:t>MikroTik</a:t>
            </a:r>
            <a:r>
              <a:rPr lang="en-US" sz="2000" dirty="0"/>
              <a:t> hosts involved in the DDoS attack. 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Mēris</a:t>
            </a:r>
            <a:r>
              <a:rPr lang="en-US" sz="2000" dirty="0"/>
              <a:t> botnet delivered the largest attack against Yandex it has ever spotted (by traffic volume) – peaking at 21.8 million requests per second (RPS). 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803553-934B-D441-8882-F4E0DCE72869}"/>
                  </a:ext>
                </a:extLst>
              </p14:cNvPr>
              <p14:cNvContentPartPr/>
              <p14:nvPr/>
            </p14:nvContentPartPr>
            <p14:xfrm>
              <a:off x="3826751" y="3670628"/>
              <a:ext cx="1581120" cy="41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803553-934B-D441-8882-F4E0DCE728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7111" y="3490988"/>
                <a:ext cx="17607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317C1D-5804-DE4B-8A5C-A56FE8AC2FB6}"/>
                  </a:ext>
                </a:extLst>
              </p14:cNvPr>
              <p14:cNvContentPartPr/>
              <p14:nvPr/>
            </p14:nvContentPartPr>
            <p14:xfrm>
              <a:off x="1754708" y="5524462"/>
              <a:ext cx="3422880" cy="44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317C1D-5804-DE4B-8A5C-A56FE8AC2F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5068" y="5344462"/>
                <a:ext cx="3602520" cy="4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C0CC305-0969-174D-AE56-DE61FD2B7F91}"/>
              </a:ext>
            </a:extLst>
          </p:cNvPr>
          <p:cNvGrpSpPr/>
          <p:nvPr/>
        </p:nvGrpSpPr>
        <p:grpSpPr>
          <a:xfrm>
            <a:off x="10981391" y="2287148"/>
            <a:ext cx="235440" cy="291960"/>
            <a:chOff x="10981391" y="2287148"/>
            <a:chExt cx="2354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401981-9E1A-CB42-97CD-2EDC7D7DD215}"/>
                    </a:ext>
                  </a:extLst>
                </p14:cNvPr>
                <p14:cNvContentPartPr/>
                <p14:nvPr/>
              </p14:nvContentPartPr>
              <p14:xfrm>
                <a:off x="11048351" y="2287148"/>
                <a:ext cx="142560" cy="29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401981-9E1A-CB42-97CD-2EDC7D7DD2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30351" y="2269508"/>
                  <a:ext cx="178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1D1E1BF-1E3D-CB44-885F-D1F8E3079354}"/>
                    </a:ext>
                  </a:extLst>
                </p14:cNvPr>
                <p14:cNvContentPartPr/>
                <p14:nvPr/>
              </p14:nvContentPartPr>
              <p14:xfrm>
                <a:off x="10981391" y="2296868"/>
                <a:ext cx="47880" cy="11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1D1E1BF-1E3D-CB44-885F-D1F8E30793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63391" y="2279228"/>
                  <a:ext cx="83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EC69ED-CB41-D543-B3D3-D67C218F2D45}"/>
                    </a:ext>
                  </a:extLst>
                </p14:cNvPr>
                <p14:cNvContentPartPr/>
                <p14:nvPr/>
              </p14:nvContentPartPr>
              <p14:xfrm>
                <a:off x="11051591" y="2299028"/>
                <a:ext cx="165240" cy="2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EC69ED-CB41-D543-B3D3-D67C218F2D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033591" y="2281388"/>
                  <a:ext cx="200880" cy="6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05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A674362B-B45F-2448-98B0-1B5B2BCCD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/>
              <a:t>Other Countermeasures</a:t>
            </a:r>
            <a:endParaRPr lang="en-US" alt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35846" name="Rectangle 3">
            <a:extLst>
              <a:ext uri="{FF2B5EF4-FFF2-40B4-BE49-F238E27FC236}">
                <a16:creationId xmlns:a16="http://schemas.microsoft.com/office/drawing/2014/main" id="{CB6BC338-9272-4D18-A2F6-552940D92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494186"/>
              </p:ext>
            </p:extLst>
          </p:nvPr>
        </p:nvGraphicFramePr>
        <p:xfrm>
          <a:off x="5329842" y="800947"/>
          <a:ext cx="6342020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36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 Stack</a:t>
            </a:r>
          </a:p>
        </p:txBody>
      </p:sp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2001" y="2732332"/>
            <a:ext cx="400050" cy="791528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0782" y="2750548"/>
            <a:ext cx="342900" cy="678452"/>
          </a:xfrm>
          <a:prstGeom prst="rect">
            <a:avLst/>
          </a:prstGeom>
          <a:noFill/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01417"/>
              </p:ext>
            </p:extLst>
          </p:nvPr>
        </p:nvGraphicFramePr>
        <p:xfrm>
          <a:off x="2850807" y="3154382"/>
          <a:ext cx="1143000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Transport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Network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959576"/>
              </p:ext>
            </p:extLst>
          </p:nvPr>
        </p:nvGraphicFramePr>
        <p:xfrm>
          <a:off x="6269026" y="3154382"/>
          <a:ext cx="1143000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Application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Transport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Network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993809" y="3268682"/>
            <a:ext cx="227521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93809" y="3554432"/>
            <a:ext cx="2275219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3807" y="4125932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94007" y="4125932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3807" y="3840182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94007" y="3840182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33052"/>
              </p:ext>
            </p:extLst>
          </p:nvPr>
        </p:nvGraphicFramePr>
        <p:xfrm>
          <a:off x="4679607" y="3668732"/>
          <a:ext cx="914400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Network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Picture 42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107" y="4405103"/>
            <a:ext cx="378619" cy="23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CA528-EDFA-804C-A1ED-BB9B982D326C}"/>
              </a:ext>
            </a:extLst>
          </p:cNvPr>
          <p:cNvSpPr txBox="1"/>
          <p:nvPr/>
        </p:nvSpPr>
        <p:spPr>
          <a:xfrm>
            <a:off x="7897801" y="3099405"/>
            <a:ext cx="2571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HTTP, DNS, SMTP, SSH,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E9331D-23EE-AB49-9569-8E3BB05B9A03}"/>
              </a:ext>
            </a:extLst>
          </p:cNvPr>
          <p:cNvSpPr txBox="1"/>
          <p:nvPr/>
        </p:nvSpPr>
        <p:spPr>
          <a:xfrm>
            <a:off x="7897801" y="3421439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TCP, UDP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7240B3-7E6C-C34B-92D0-370D36E2BCD6}"/>
              </a:ext>
            </a:extLst>
          </p:cNvPr>
          <p:cNvSpPr txBox="1"/>
          <p:nvPr/>
        </p:nvSpPr>
        <p:spPr>
          <a:xfrm>
            <a:off x="7897801" y="3743473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IP, ICMP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0260D8-017B-EB40-B8CB-3AAB69FF9431}"/>
              </a:ext>
            </a:extLst>
          </p:cNvPr>
          <p:cNvSpPr txBox="1"/>
          <p:nvPr/>
        </p:nvSpPr>
        <p:spPr>
          <a:xfrm>
            <a:off x="7897801" y="406550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802x (Ethernet, 802.11)</a:t>
            </a:r>
          </a:p>
        </p:txBody>
      </p:sp>
    </p:spTree>
    <p:extLst>
      <p:ext uri="{BB962C8B-B14F-4D97-AF65-F5344CB8AC3E}">
        <p14:creationId xmlns:p14="http://schemas.microsoft.com/office/powerpoint/2010/main" val="169308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567C0F6A-86E6-114E-953D-22A58420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Formats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87AA4CBB-B563-9F4C-9B9F-0EDAA22B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380737"/>
            <a:ext cx="3657600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Application data</a:t>
            </a:r>
          </a:p>
        </p:txBody>
      </p:sp>
      <p:sp>
        <p:nvSpPr>
          <p:cNvPr id="9221" name="Rectangle 4">
            <a:extLst>
              <a:ext uri="{FF2B5EF4-FFF2-40B4-BE49-F238E27FC236}">
                <a16:creationId xmlns:a16="http://schemas.microsoft.com/office/drawing/2014/main" id="{93FC0DEB-4167-FA4D-8C21-2263D07C5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295137"/>
            <a:ext cx="990600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9222" name="Rectangle 5">
            <a:extLst>
              <a:ext uri="{FF2B5EF4-FFF2-40B4-BE49-F238E27FC236}">
                <a16:creationId xmlns:a16="http://schemas.microsoft.com/office/drawing/2014/main" id="{D041A1BA-741F-904F-B2E9-4A23A1930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95137"/>
            <a:ext cx="609600" cy="38100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TCP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23" name="Rectangle 6">
            <a:extLst>
              <a:ext uri="{FF2B5EF4-FFF2-40B4-BE49-F238E27FC236}">
                <a16:creationId xmlns:a16="http://schemas.microsoft.com/office/drawing/2014/main" id="{54DBDF1A-937D-7345-9D2F-340A2BB39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95137"/>
            <a:ext cx="990600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9224" name="Rectangle 7">
            <a:extLst>
              <a:ext uri="{FF2B5EF4-FFF2-40B4-BE49-F238E27FC236}">
                <a16:creationId xmlns:a16="http://schemas.microsoft.com/office/drawing/2014/main" id="{43F3BF70-C354-A343-8137-5591FDBD4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295137"/>
            <a:ext cx="609600" cy="38100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TCP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25" name="Rectangle 8">
            <a:extLst>
              <a:ext uri="{FF2B5EF4-FFF2-40B4-BE49-F238E27FC236}">
                <a16:creationId xmlns:a16="http://schemas.microsoft.com/office/drawing/2014/main" id="{C32D8604-C842-024C-A290-00949F585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295137"/>
            <a:ext cx="990600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9226" name="Rectangle 9">
            <a:extLst>
              <a:ext uri="{FF2B5EF4-FFF2-40B4-BE49-F238E27FC236}">
                <a16:creationId xmlns:a16="http://schemas.microsoft.com/office/drawing/2014/main" id="{5FBC2984-7F60-7741-9D1B-B9F51DE3D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295137"/>
            <a:ext cx="609600" cy="38100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TCP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27" name="Rectangle 10">
            <a:extLst>
              <a:ext uri="{FF2B5EF4-FFF2-40B4-BE49-F238E27FC236}">
                <a16:creationId xmlns:a16="http://schemas.microsoft.com/office/drawing/2014/main" id="{15EEE3D1-9A33-C34F-A4CA-F3C7B5CDF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09537"/>
            <a:ext cx="990600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9228" name="Rectangle 11">
            <a:extLst>
              <a:ext uri="{FF2B5EF4-FFF2-40B4-BE49-F238E27FC236}">
                <a16:creationId xmlns:a16="http://schemas.microsoft.com/office/drawing/2014/main" id="{2ECD0826-EFBB-0042-BE93-E3D442924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209537"/>
            <a:ext cx="609600" cy="38100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TCP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29" name="Rectangle 12">
            <a:extLst>
              <a:ext uri="{FF2B5EF4-FFF2-40B4-BE49-F238E27FC236}">
                <a16:creationId xmlns:a16="http://schemas.microsoft.com/office/drawing/2014/main" id="{DC80A322-B2FD-0B42-8163-3C3248377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209537"/>
            <a:ext cx="609600" cy="381000"/>
          </a:xfrm>
          <a:prstGeom prst="rect">
            <a:avLst/>
          </a:prstGeom>
          <a:solidFill>
            <a:srgbClr val="99FF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IP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30" name="Rectangle 13">
            <a:extLst>
              <a:ext uri="{FF2B5EF4-FFF2-40B4-BE49-F238E27FC236}">
                <a16:creationId xmlns:a16="http://schemas.microsoft.com/office/drawing/2014/main" id="{62FE71C7-9FB6-1547-8941-9BD81CC67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23937"/>
            <a:ext cx="990600" cy="381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9231" name="Rectangle 14">
            <a:extLst>
              <a:ext uri="{FF2B5EF4-FFF2-40B4-BE49-F238E27FC236}">
                <a16:creationId xmlns:a16="http://schemas.microsoft.com/office/drawing/2014/main" id="{178BEE94-5553-B449-A432-F26144D3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123937"/>
            <a:ext cx="609600" cy="381000"/>
          </a:xfrm>
          <a:prstGeom prst="rect">
            <a:avLst/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TCP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32" name="Rectangle 15">
            <a:extLst>
              <a:ext uri="{FF2B5EF4-FFF2-40B4-BE49-F238E27FC236}">
                <a16:creationId xmlns:a16="http://schemas.microsoft.com/office/drawing/2014/main" id="{F5E95187-979F-9B4C-A86A-B8D1AD9C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123937"/>
            <a:ext cx="609600" cy="381000"/>
          </a:xfrm>
          <a:prstGeom prst="rect">
            <a:avLst/>
          </a:prstGeom>
          <a:solidFill>
            <a:srgbClr val="99FF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IP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33" name="Rectangle 16">
            <a:extLst>
              <a:ext uri="{FF2B5EF4-FFF2-40B4-BE49-F238E27FC236}">
                <a16:creationId xmlns:a16="http://schemas.microsoft.com/office/drawing/2014/main" id="{67378AC1-1495-794C-902E-EADF7BCA8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123937"/>
            <a:ext cx="838200" cy="381000"/>
          </a:xfrm>
          <a:prstGeom prst="rect">
            <a:avLst/>
          </a:prstGeom>
          <a:solidFill>
            <a:srgbClr val="FFCC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Ethernet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header</a:t>
            </a:r>
          </a:p>
        </p:txBody>
      </p:sp>
      <p:sp>
        <p:nvSpPr>
          <p:cNvPr id="9234" name="Rectangle 17">
            <a:extLst>
              <a:ext uri="{FF2B5EF4-FFF2-40B4-BE49-F238E27FC236}">
                <a16:creationId xmlns:a16="http://schemas.microsoft.com/office/drawing/2014/main" id="{DE783544-EBA9-8E4B-BF08-9372DF6AE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123937"/>
            <a:ext cx="838200" cy="381000"/>
          </a:xfrm>
          <a:prstGeom prst="rect">
            <a:avLst/>
          </a:prstGeom>
          <a:solidFill>
            <a:srgbClr val="FFCC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Ethernet</a:t>
            </a:r>
          </a:p>
          <a:p>
            <a:pPr algn="ctr">
              <a:lnSpc>
                <a:spcPct val="70000"/>
              </a:lnSpc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trailer</a:t>
            </a:r>
          </a:p>
        </p:txBody>
      </p:sp>
      <p:sp>
        <p:nvSpPr>
          <p:cNvPr id="9235" name="Text Box 18">
            <a:extLst>
              <a:ext uri="{FF2B5EF4-FFF2-40B4-BE49-F238E27FC236}">
                <a16:creationId xmlns:a16="http://schemas.microsoft.com/office/drawing/2014/main" id="{D5B6E43F-ACCB-E24E-AF27-C35419B43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456" y="2345813"/>
            <a:ext cx="13580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application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layer</a:t>
            </a:r>
          </a:p>
        </p:txBody>
      </p:sp>
      <p:sp>
        <p:nvSpPr>
          <p:cNvPr id="9236" name="Text Box 19">
            <a:extLst>
              <a:ext uri="{FF2B5EF4-FFF2-40B4-BE49-F238E27FC236}">
                <a16:creationId xmlns:a16="http://schemas.microsoft.com/office/drawing/2014/main" id="{F3212E41-0B60-C04F-AB07-C3CC70BA9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691" y="3220526"/>
            <a:ext cx="11608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transport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layer</a:t>
            </a:r>
          </a:p>
        </p:txBody>
      </p:sp>
      <p:sp>
        <p:nvSpPr>
          <p:cNvPr id="9237" name="Text Box 20">
            <a:extLst>
              <a:ext uri="{FF2B5EF4-FFF2-40B4-BE49-F238E27FC236}">
                <a16:creationId xmlns:a16="http://schemas.microsoft.com/office/drawing/2014/main" id="{35A478A0-9965-D841-AF22-D1BD33A53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925" y="4134926"/>
            <a:ext cx="10454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network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layer</a:t>
            </a:r>
          </a:p>
        </p:txBody>
      </p:sp>
      <p:sp>
        <p:nvSpPr>
          <p:cNvPr id="9238" name="Text Box 21">
            <a:extLst>
              <a:ext uri="{FF2B5EF4-FFF2-40B4-BE49-F238E27FC236}">
                <a16:creationId xmlns:a16="http://schemas.microsoft.com/office/drawing/2014/main" id="{175C7128-76DF-A44A-85E1-667D9D74E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865" y="5049326"/>
            <a:ext cx="10871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data link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layer</a:t>
            </a:r>
          </a:p>
        </p:txBody>
      </p:sp>
      <p:sp>
        <p:nvSpPr>
          <p:cNvPr id="9239" name="Text Box 22">
            <a:extLst>
              <a:ext uri="{FF2B5EF4-FFF2-40B4-BE49-F238E27FC236}">
                <a16:creationId xmlns:a16="http://schemas.microsoft.com/office/drawing/2014/main" id="{9B7458CB-40B1-DA4D-8A89-DD9B92B9F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01" y="2398201"/>
            <a:ext cx="11240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 i="1">
                <a:solidFill>
                  <a:schemeClr val="tx1"/>
                </a:solidFill>
                <a:latin typeface="+mn-lt"/>
              </a:rPr>
              <a:t>message</a:t>
            </a:r>
          </a:p>
        </p:txBody>
      </p:sp>
      <p:sp>
        <p:nvSpPr>
          <p:cNvPr id="9240" name="Text Box 23">
            <a:extLst>
              <a:ext uri="{FF2B5EF4-FFF2-40B4-BE49-F238E27FC236}">
                <a16:creationId xmlns:a16="http://schemas.microsoft.com/office/drawing/2014/main" id="{446C1408-1A23-AB4A-BFB0-282B7263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7361" y="3312601"/>
            <a:ext cx="11128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 i="1">
                <a:solidFill>
                  <a:schemeClr val="tx1"/>
                </a:solidFill>
                <a:latin typeface="+mn-lt"/>
              </a:rPr>
              <a:t>segment</a:t>
            </a:r>
          </a:p>
        </p:txBody>
      </p:sp>
      <p:sp>
        <p:nvSpPr>
          <p:cNvPr id="9241" name="Text Box 24">
            <a:extLst>
              <a:ext uri="{FF2B5EF4-FFF2-40B4-BE49-F238E27FC236}">
                <a16:creationId xmlns:a16="http://schemas.microsoft.com/office/drawing/2014/main" id="{6DA0F07A-8694-3640-93DD-57EA9D7DC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726" y="4227001"/>
            <a:ext cx="889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 i="1">
                <a:solidFill>
                  <a:schemeClr val="tx1"/>
                </a:solidFill>
                <a:latin typeface="+mn-lt"/>
              </a:rPr>
              <a:t>packet</a:t>
            </a:r>
          </a:p>
        </p:txBody>
      </p:sp>
      <p:sp>
        <p:nvSpPr>
          <p:cNvPr id="9242" name="Text Box 25">
            <a:extLst>
              <a:ext uri="{FF2B5EF4-FFF2-40B4-BE49-F238E27FC236}">
                <a16:creationId xmlns:a16="http://schemas.microsoft.com/office/drawing/2014/main" id="{6DC09991-B2A9-E640-8CE9-A4C69A8B2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3629" y="5141401"/>
            <a:ext cx="8066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000" i="1">
                <a:solidFill>
                  <a:schemeClr val="tx1"/>
                </a:solidFill>
                <a:latin typeface="+mn-lt"/>
              </a:rPr>
              <a:t>frame</a:t>
            </a:r>
          </a:p>
        </p:txBody>
      </p:sp>
      <p:sp>
        <p:nvSpPr>
          <p:cNvPr id="9243" name="Line 26">
            <a:extLst>
              <a:ext uri="{FF2B5EF4-FFF2-40B4-BE49-F238E27FC236}">
                <a16:creationId xmlns:a16="http://schemas.microsoft.com/office/drawing/2014/main" id="{A04CF8A4-FA2C-D541-8CCA-BB2F7361E4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10000" y="2761737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4" name="Line 27">
            <a:extLst>
              <a:ext uri="{FF2B5EF4-FFF2-40B4-BE49-F238E27FC236}">
                <a16:creationId xmlns:a16="http://schemas.microsoft.com/office/drawing/2014/main" id="{3B1BC8CC-CC0C-E943-9A60-03EBCCC2D0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761737"/>
            <a:ext cx="8382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5" name="Line 28">
            <a:extLst>
              <a:ext uri="{FF2B5EF4-FFF2-40B4-BE49-F238E27FC236}">
                <a16:creationId xmlns:a16="http://schemas.microsoft.com/office/drawing/2014/main" id="{EE1432B7-2387-C64C-9AAE-C69EDCEEC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761737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6" name="Line 29">
            <a:extLst>
              <a:ext uri="{FF2B5EF4-FFF2-40B4-BE49-F238E27FC236}">
                <a16:creationId xmlns:a16="http://schemas.microsoft.com/office/drawing/2014/main" id="{4FB611B7-52A2-B441-9A90-DE8FD78C4F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2761737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7" name="Line 30">
            <a:extLst>
              <a:ext uri="{FF2B5EF4-FFF2-40B4-BE49-F238E27FC236}">
                <a16:creationId xmlns:a16="http://schemas.microsoft.com/office/drawing/2014/main" id="{B0032CB3-4435-E240-AEE5-6E40206D46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761737"/>
            <a:ext cx="9906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8" name="Line 31">
            <a:extLst>
              <a:ext uri="{FF2B5EF4-FFF2-40B4-BE49-F238E27FC236}">
                <a16:creationId xmlns:a16="http://schemas.microsoft.com/office/drawing/2014/main" id="{43C4CE7A-963A-3847-8DE4-332F9C8D41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2761737"/>
            <a:ext cx="838200" cy="533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9" name="Line 32">
            <a:extLst>
              <a:ext uri="{FF2B5EF4-FFF2-40B4-BE49-F238E27FC236}">
                <a16:creationId xmlns:a16="http://schemas.microsoft.com/office/drawing/2014/main" id="{299F9BE7-BE49-DF4B-874F-CACBC6FF7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3676138"/>
            <a:ext cx="0" cy="5508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0" name="Line 33">
            <a:extLst>
              <a:ext uri="{FF2B5EF4-FFF2-40B4-BE49-F238E27FC236}">
                <a16:creationId xmlns:a16="http://schemas.microsoft.com/office/drawing/2014/main" id="{838E2E6B-3D5F-464F-9602-B9EF449B1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676138"/>
            <a:ext cx="0" cy="5508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1" name="Line 34">
            <a:extLst>
              <a:ext uri="{FF2B5EF4-FFF2-40B4-BE49-F238E27FC236}">
                <a16:creationId xmlns:a16="http://schemas.microsoft.com/office/drawing/2014/main" id="{E9F5F3AB-8A5A-2147-BFD0-319B65CB4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573075"/>
            <a:ext cx="0" cy="55086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52" name="Line 35">
            <a:extLst>
              <a:ext uri="{FF2B5EF4-FFF2-40B4-BE49-F238E27FC236}">
                <a16:creationId xmlns:a16="http://schemas.microsoft.com/office/drawing/2014/main" id="{B8FAEEE1-76A9-BC4C-A41C-A9BB4A857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573075"/>
            <a:ext cx="0" cy="550862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>
            <a:extLst>
              <a:ext uri="{FF2B5EF4-FFF2-40B4-BE49-F238E27FC236}">
                <a16:creationId xmlns:a16="http://schemas.microsoft.com/office/drawing/2014/main" id="{2354FE13-B698-BE47-B121-E842B18AB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Connectionless</a:t>
            </a:r>
          </a:p>
          <a:p>
            <a:pPr lvl="1"/>
            <a:r>
              <a:rPr lang="en-US" altLang="en-US" sz="1800" dirty="0"/>
              <a:t>Unreliable, “best-effort” protocol</a:t>
            </a:r>
          </a:p>
          <a:p>
            <a:r>
              <a:rPr lang="en-US" altLang="en-US" sz="2000" dirty="0"/>
              <a:t>Uses </a:t>
            </a:r>
            <a:r>
              <a:rPr lang="en-US" altLang="en-US" sz="2000" dirty="0">
                <a:solidFill>
                  <a:srgbClr val="C00000"/>
                </a:solidFill>
              </a:rPr>
              <a:t>numeric addresses </a:t>
            </a:r>
            <a:r>
              <a:rPr lang="en-US" altLang="en-US" sz="2000" dirty="0"/>
              <a:t>for routing</a:t>
            </a:r>
          </a:p>
          <a:p>
            <a:pPr lvl="1"/>
            <a:r>
              <a:rPr lang="en-US" altLang="en-US" sz="1800" dirty="0"/>
              <a:t>Typically, several hops in the route</a:t>
            </a:r>
          </a:p>
        </p:txBody>
      </p:sp>
      <p:sp>
        <p:nvSpPr>
          <p:cNvPr id="10245" name="Line 4">
            <a:extLst>
              <a:ext uri="{FF2B5EF4-FFF2-40B4-BE49-F238E27FC236}">
                <a16:creationId xmlns:a16="http://schemas.microsoft.com/office/drawing/2014/main" id="{23260EB3-E543-C641-A7AA-CA3633381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5065734"/>
            <a:ext cx="8763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Line 5">
            <a:extLst>
              <a:ext uri="{FF2B5EF4-FFF2-40B4-BE49-F238E27FC236}">
                <a16:creationId xmlns:a16="http://schemas.microsoft.com/office/drawing/2014/main" id="{AAD6D026-2CAA-A24B-B32C-5045BD5DD3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7700" y="4335484"/>
            <a:ext cx="27813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computr2">
            <a:extLst>
              <a:ext uri="{FF2B5EF4-FFF2-40B4-BE49-F238E27FC236}">
                <a16:creationId xmlns:a16="http://schemas.microsoft.com/office/drawing/2014/main" id="{7060B230-87FA-E84B-B751-06031AB6CBB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209800" y="4303734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8" name="computr2">
            <a:extLst>
              <a:ext uri="{FF2B5EF4-FFF2-40B4-BE49-F238E27FC236}">
                <a16:creationId xmlns:a16="http://schemas.microsoft.com/office/drawing/2014/main" id="{DC1706F5-A6EE-9E4F-A683-CE0E931173D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467100" y="4913334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9" name="computr2">
            <a:extLst>
              <a:ext uri="{FF2B5EF4-FFF2-40B4-BE49-F238E27FC236}">
                <a16:creationId xmlns:a16="http://schemas.microsoft.com/office/drawing/2014/main" id="{79AB87A9-929E-4A48-8C6B-97283670174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239000" y="3922734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0" name="computr2">
            <a:extLst>
              <a:ext uri="{FF2B5EF4-FFF2-40B4-BE49-F238E27FC236}">
                <a16:creationId xmlns:a16="http://schemas.microsoft.com/office/drawing/2014/main" id="{0D707240-403C-4243-B35F-CE79CAB868E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77200" y="5218134"/>
            <a:ext cx="990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1" name="Line 10">
            <a:extLst>
              <a:ext uri="{FF2B5EF4-FFF2-40B4-BE49-F238E27FC236}">
                <a16:creationId xmlns:a16="http://schemas.microsoft.com/office/drawing/2014/main" id="{BB160C49-D36C-5A43-AD59-BA0EED5E2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4684734"/>
            <a:ext cx="228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2" name="Text Box 11">
            <a:extLst>
              <a:ext uri="{FF2B5EF4-FFF2-40B4-BE49-F238E27FC236}">
                <a16:creationId xmlns:a16="http://schemas.microsoft.com/office/drawing/2014/main" id="{5BA16066-D73E-F84B-ABCE-536738D78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22734"/>
            <a:ext cx="1644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Alice’s computer</a:t>
            </a:r>
          </a:p>
        </p:txBody>
      </p:sp>
      <p:sp>
        <p:nvSpPr>
          <p:cNvPr id="10253" name="Text Box 12">
            <a:extLst>
              <a:ext uri="{FF2B5EF4-FFF2-40B4-BE49-F238E27FC236}">
                <a16:creationId xmlns:a16="http://schemas.microsoft.com/office/drawing/2014/main" id="{EEFDAECB-C057-F048-8CEA-482012B01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8838" y="4576784"/>
            <a:ext cx="1034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Alice’s ISP</a:t>
            </a:r>
          </a:p>
        </p:txBody>
      </p:sp>
      <p:sp>
        <p:nvSpPr>
          <p:cNvPr id="10254" name="Text Box 13">
            <a:extLst>
              <a:ext uri="{FF2B5EF4-FFF2-40B4-BE49-F238E27FC236}">
                <a16:creationId xmlns:a16="http://schemas.microsoft.com/office/drawing/2014/main" id="{D8352F5D-FC16-3B45-A6D1-874E7B747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3239" y="3998934"/>
            <a:ext cx="9685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Bob’s ISP</a:t>
            </a:r>
          </a:p>
        </p:txBody>
      </p:sp>
      <p:sp>
        <p:nvSpPr>
          <p:cNvPr id="10255" name="Text Box 14">
            <a:extLst>
              <a:ext uri="{FF2B5EF4-FFF2-40B4-BE49-F238E27FC236}">
                <a16:creationId xmlns:a16="http://schemas.microsoft.com/office/drawing/2014/main" id="{03DCCE6A-4592-394E-B989-FFEEDB0C7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5980134"/>
            <a:ext cx="1573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Bob’s computer</a:t>
            </a:r>
          </a:p>
        </p:txBody>
      </p:sp>
      <p:sp>
        <p:nvSpPr>
          <p:cNvPr id="10256" name="Rectangle 15">
            <a:extLst>
              <a:ext uri="{FF2B5EF4-FFF2-40B4-BE49-F238E27FC236}">
                <a16:creationId xmlns:a16="http://schemas.microsoft.com/office/drawing/2014/main" id="{AFFBA35D-061B-0741-9DF3-1907B6EC1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456134"/>
            <a:ext cx="17526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Packet</a:t>
            </a:r>
          </a:p>
        </p:txBody>
      </p:sp>
      <p:sp>
        <p:nvSpPr>
          <p:cNvPr id="10257" name="Rectangle 16">
            <a:extLst>
              <a:ext uri="{FF2B5EF4-FFF2-40B4-BE49-F238E27FC236}">
                <a16:creationId xmlns:a16="http://schemas.microsoft.com/office/drawing/2014/main" id="{C417D402-CC30-AA47-BA46-6C69AF8F3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760934"/>
            <a:ext cx="6858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Source</a:t>
            </a:r>
          </a:p>
        </p:txBody>
      </p:sp>
      <p:sp>
        <p:nvSpPr>
          <p:cNvPr id="10258" name="Rectangle 17">
            <a:extLst>
              <a:ext uri="{FF2B5EF4-FFF2-40B4-BE49-F238E27FC236}">
                <a16:creationId xmlns:a16="http://schemas.microsoft.com/office/drawing/2014/main" id="{7B6AE9A9-55C2-ED44-BDED-809828D5E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760934"/>
            <a:ext cx="10668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000">
                <a:solidFill>
                  <a:schemeClr val="tx1"/>
                </a:solidFill>
                <a:latin typeface="+mn-lt"/>
              </a:rPr>
              <a:t>128.83.130.239</a:t>
            </a:r>
            <a:endParaRPr lang="en-US" altLang="en-US" sz="1000">
              <a:latin typeface="+mn-lt"/>
            </a:endParaRPr>
          </a:p>
        </p:txBody>
      </p:sp>
      <p:sp>
        <p:nvSpPr>
          <p:cNvPr id="10259" name="Rectangle 18">
            <a:extLst>
              <a:ext uri="{FF2B5EF4-FFF2-40B4-BE49-F238E27FC236}">
                <a16:creationId xmlns:a16="http://schemas.microsoft.com/office/drawing/2014/main" id="{2F772BB7-3967-074E-AEC8-A87F41D7C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065734"/>
            <a:ext cx="10668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000">
                <a:solidFill>
                  <a:schemeClr val="tx1"/>
                </a:solidFill>
                <a:latin typeface="+mn-lt"/>
              </a:rPr>
              <a:t>171.64.66.201</a:t>
            </a:r>
          </a:p>
        </p:txBody>
      </p:sp>
      <p:sp>
        <p:nvSpPr>
          <p:cNvPr id="10260" name="Rectangle 19">
            <a:extLst>
              <a:ext uri="{FF2B5EF4-FFF2-40B4-BE49-F238E27FC236}">
                <a16:creationId xmlns:a16="http://schemas.microsoft.com/office/drawing/2014/main" id="{DB95C10F-45D2-A744-A150-C8724AF42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370534"/>
            <a:ext cx="10668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10261" name="Rectangle 20">
            <a:extLst>
              <a:ext uri="{FF2B5EF4-FFF2-40B4-BE49-F238E27FC236}">
                <a16:creationId xmlns:a16="http://schemas.microsoft.com/office/drawing/2014/main" id="{E3DF507F-3F42-744D-9C0F-3F7D0873F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065734"/>
            <a:ext cx="6858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Dest</a:t>
            </a:r>
          </a:p>
        </p:txBody>
      </p:sp>
      <p:sp>
        <p:nvSpPr>
          <p:cNvPr id="10262" name="Rectangle 21">
            <a:extLst>
              <a:ext uri="{FF2B5EF4-FFF2-40B4-BE49-F238E27FC236}">
                <a16:creationId xmlns:a16="http://schemas.microsoft.com/office/drawing/2014/main" id="{493DD1A1-A62A-0A4C-94E4-317D04BB7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370534"/>
            <a:ext cx="685800" cy="3365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+mn-lt"/>
              </a:rPr>
              <a:t>Seq</a:t>
            </a:r>
          </a:p>
        </p:txBody>
      </p:sp>
      <p:sp>
        <p:nvSpPr>
          <p:cNvPr id="10263" name="Text Box 22">
            <a:extLst>
              <a:ext uri="{FF2B5EF4-FFF2-40B4-BE49-F238E27FC236}">
                <a16:creationId xmlns:a16="http://schemas.microsoft.com/office/drawing/2014/main" id="{C056D3F2-83B9-AF42-BBFB-CDB871017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5218134"/>
            <a:ext cx="1101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128.83.130.239</a:t>
            </a:r>
          </a:p>
        </p:txBody>
      </p:sp>
      <p:sp>
        <p:nvSpPr>
          <p:cNvPr id="10264" name="Text Box 23">
            <a:extLst>
              <a:ext uri="{FF2B5EF4-FFF2-40B4-BE49-F238E27FC236}">
                <a16:creationId xmlns:a16="http://schemas.microsoft.com/office/drawing/2014/main" id="{41E0F8D3-0855-694C-808C-B28FC2BF9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516" y="5263784"/>
            <a:ext cx="10005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171.64.66.201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193D2-B5F4-7940-8F16-169193D7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(Internet Protocol)</a:t>
            </a:r>
          </a:p>
        </p:txBody>
      </p:sp>
    </p:spTree>
    <p:extLst>
      <p:ext uri="{BB962C8B-B14F-4D97-AF65-F5344CB8AC3E}">
        <p14:creationId xmlns:p14="http://schemas.microsoft.com/office/powerpoint/2010/main" val="408439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B2A6C-FE55-6A4E-9313-DEE1647D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IPv4 Addresses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39203943-7438-FF47-A9E6-4AF474D8F6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2740687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Globally unique</a:t>
            </a:r>
          </a:p>
          <a:p>
            <a:r>
              <a:rPr lang="en-US" altLang="en-US" sz="2400" dirty="0"/>
              <a:t>Hierarchical: network + host</a:t>
            </a:r>
            <a:endParaRPr lang="en-US" altLang="en-US" sz="2400" dirty="0">
              <a:solidFill>
                <a:srgbClr val="C00000"/>
              </a:solidFill>
            </a:endParaRPr>
          </a:p>
          <a:p>
            <a:r>
              <a:rPr lang="en-US" altLang="en-US" sz="2400" dirty="0"/>
              <a:t>Dot notation</a:t>
            </a:r>
          </a:p>
          <a:p>
            <a:pPr lvl="1"/>
            <a:r>
              <a:rPr lang="en-US" altLang="en-US" sz="2000" dirty="0"/>
              <a:t>10.3.2.4</a:t>
            </a:r>
          </a:p>
          <a:p>
            <a:pPr lvl="1"/>
            <a:r>
              <a:rPr lang="en-US" altLang="en-US" sz="2000" dirty="0"/>
              <a:t>128.96.33.81</a:t>
            </a:r>
          </a:p>
          <a:p>
            <a:pPr lvl="1"/>
            <a:r>
              <a:rPr lang="en-US" altLang="en-US" sz="2000" dirty="0"/>
              <a:t>192.12.69.77</a:t>
            </a:r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9389A209-8270-EF42-8FCC-6FE6B9D4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472773" y="2187575"/>
            <a:ext cx="3862211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B48E2-AB7E-1244-9AF8-FCE40DACF7C1}"/>
              </a:ext>
            </a:extLst>
          </p:cNvPr>
          <p:cNvSpPr txBox="1"/>
          <p:nvPr/>
        </p:nvSpPr>
        <p:spPr>
          <a:xfrm>
            <a:off x="3491580" y="3429000"/>
            <a:ext cx="298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Prefix</a:t>
            </a:r>
            <a:r>
              <a:rPr lang="en-US" dirty="0"/>
              <a:t> of IP address identifies the network it belongs to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A2F9EC-6B43-3343-8D6F-D89ECAD08641}"/>
              </a:ext>
            </a:extLst>
          </p:cNvPr>
          <p:cNvGrpSpPr/>
          <p:nvPr/>
        </p:nvGrpSpPr>
        <p:grpSpPr>
          <a:xfrm>
            <a:off x="3582917" y="3032186"/>
            <a:ext cx="226080" cy="396720"/>
            <a:chOff x="3582917" y="3032186"/>
            <a:chExt cx="2260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A9D871-4AC9-6149-9A4C-503292C3B801}"/>
                    </a:ext>
                  </a:extLst>
                </p14:cNvPr>
                <p14:cNvContentPartPr/>
                <p14:nvPr/>
              </p14:nvContentPartPr>
              <p14:xfrm>
                <a:off x="3582917" y="3032186"/>
                <a:ext cx="226080" cy="39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A9D871-4AC9-6149-9A4C-503292C3B8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4277" y="3023186"/>
                  <a:ext cx="2437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046E24-2998-C645-A314-343EF5BC3545}"/>
                    </a:ext>
                  </a:extLst>
                </p14:cNvPr>
                <p14:cNvContentPartPr/>
                <p14:nvPr/>
              </p14:nvContentPartPr>
              <p14:xfrm>
                <a:off x="3663917" y="3050906"/>
                <a:ext cx="111240" cy="39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046E24-2998-C645-A314-343EF5BC35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5277" y="3041906"/>
                  <a:ext cx="128880" cy="5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984348B-E8AA-6A40-892F-149583D77BC2}"/>
              </a:ext>
            </a:extLst>
          </p:cNvPr>
          <p:cNvSpPr txBox="1"/>
          <p:nvPr/>
        </p:nvSpPr>
        <p:spPr>
          <a:xfrm>
            <a:off x="3491580" y="5031879"/>
            <a:ext cx="5708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 network: owns all addresses with a given top byte</a:t>
            </a:r>
          </a:p>
          <a:p>
            <a:r>
              <a:rPr lang="en-US" dirty="0"/>
              <a:t>Class B network: … top 2 bytes</a:t>
            </a:r>
          </a:p>
          <a:p>
            <a:r>
              <a:rPr lang="en-US" dirty="0"/>
              <a:t>Class C network: … top 3 bytes</a:t>
            </a:r>
          </a:p>
        </p:txBody>
      </p:sp>
    </p:spTree>
    <p:extLst>
      <p:ext uri="{BB962C8B-B14F-4D97-AF65-F5344CB8AC3E}">
        <p14:creationId xmlns:p14="http://schemas.microsoft.com/office/powerpoint/2010/main" val="1594561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3360</Words>
  <Application>Microsoft Macintosh PowerPoint</Application>
  <PresentationFormat>Widescreen</PresentationFormat>
  <Paragraphs>726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Garamond</vt:lpstr>
      <vt:lpstr>Monotype Sorts</vt:lpstr>
      <vt:lpstr>Selawik Light</vt:lpstr>
      <vt:lpstr>Speak Pro</vt:lpstr>
      <vt:lpstr>Tahoma</vt:lpstr>
      <vt:lpstr>Times New Roman</vt:lpstr>
      <vt:lpstr>Wingdings</vt:lpstr>
      <vt:lpstr>SavonVTI</vt:lpstr>
      <vt:lpstr>TCP/IP Attacks DENIAL OF SERVICE  Vitaly Shmatikov</vt:lpstr>
      <vt:lpstr>Warm Up: 802.11b</vt:lpstr>
      <vt:lpstr>Steps to Send an HTTP Request</vt:lpstr>
      <vt:lpstr>Network Threat Models</vt:lpstr>
      <vt:lpstr>Internet Is a Network of Networks</vt:lpstr>
      <vt:lpstr>Internet Protocol Stack</vt:lpstr>
      <vt:lpstr>Data Formats</vt:lpstr>
      <vt:lpstr>IP (Internet Protocol)</vt:lpstr>
      <vt:lpstr>Global IPv4 Addresses</vt:lpstr>
      <vt:lpstr>Subnet Definition</vt:lpstr>
      <vt:lpstr>Subnetting Example</vt:lpstr>
      <vt:lpstr>CIDR: Classless Inter-Domain Level Routing</vt:lpstr>
      <vt:lpstr>Classless Address Block Management</vt:lpstr>
      <vt:lpstr>IP Forwarding w/ Longest Match</vt:lpstr>
      <vt:lpstr>Longest Prefix Matching</vt:lpstr>
      <vt:lpstr>Classless Addressing</vt:lpstr>
      <vt:lpstr>Transport Protocols</vt:lpstr>
      <vt:lpstr>TCP (Transmission Control Protocol)</vt:lpstr>
      <vt:lpstr>User Datagram Protocol (UDP)</vt:lpstr>
      <vt:lpstr>ICMP (Control Message Protocol)</vt:lpstr>
      <vt:lpstr>The Internet Was Designed in the 1970s…</vt:lpstr>
      <vt:lpstr>Packet Sniffing</vt:lpstr>
      <vt:lpstr>PowerPoint Presentation</vt:lpstr>
      <vt:lpstr>ARP Spoofing</vt:lpstr>
      <vt:lpstr>Port Scanning</vt:lpstr>
      <vt:lpstr>TCP/IP Implementation Bugs</vt:lpstr>
      <vt:lpstr>PowerPoint Presentation</vt:lpstr>
      <vt:lpstr>TCP Handshake</vt:lpstr>
      <vt:lpstr>SYN Flooding Attack</vt:lpstr>
      <vt:lpstr>Low-Rate SYN Floods</vt:lpstr>
      <vt:lpstr>SYN Flooding Explained</vt:lpstr>
      <vt:lpstr>Preventing SYN Floods</vt:lpstr>
      <vt:lpstr>SYN Cookies</vt:lpstr>
      <vt:lpstr>Anti-Spoofing Cookies:  Basic Pattern</vt:lpstr>
      <vt:lpstr>Another Defense: Random Deletion</vt:lpstr>
      <vt:lpstr>Prolexic</vt:lpstr>
      <vt:lpstr>Other Junk-Packet Attacks</vt:lpstr>
      <vt:lpstr>Predictable Sequence Numbers</vt:lpstr>
      <vt:lpstr>TCP Spoofing</vt:lpstr>
      <vt:lpstr>TCP Spoofing and Injection</vt:lpstr>
      <vt:lpstr>Fixing Predictable Seq Numbers</vt:lpstr>
      <vt:lpstr>Fixing Spoofing</vt:lpstr>
      <vt:lpstr>PowerPoint Presentation</vt:lpstr>
      <vt:lpstr>Denial of Service by Flooding</vt:lpstr>
      <vt:lpstr>Avoiding Ingress Filtering</vt:lpstr>
      <vt:lpstr>DISTRIBUTED Denial of Service </vt:lpstr>
      <vt:lpstr>DDoS Attack on Estonia</vt:lpstr>
      <vt:lpstr>PowerPoint Presentation</vt:lpstr>
      <vt:lpstr>Mirai Botnet</vt:lpstr>
      <vt:lpstr>Amplification</vt:lpstr>
      <vt:lpstr>“Smurf” Reflector Attack</vt:lpstr>
      <vt:lpstr>NTP Reflection + Amplification</vt:lpstr>
      <vt:lpstr>UDP in Reflection Attacks</vt:lpstr>
      <vt:lpstr>Memcached DDoS Attacks</vt:lpstr>
      <vt:lpstr>DDoS Attack on GitHub (Feb 2018)</vt:lpstr>
      <vt:lpstr> TCP Con Flood</vt:lpstr>
      <vt:lpstr>PowerPoint Presentation</vt:lpstr>
      <vt:lpstr>Other Countermeasures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attacks</dc:title>
  <dc:subject/>
  <dc:creator>Vitaly Shmatikov</dc:creator>
  <cp:keywords/>
  <dc:description/>
  <cp:lastModifiedBy>Vitaly Shmatikov</cp:lastModifiedBy>
  <cp:revision>407</cp:revision>
  <dcterms:created xsi:type="dcterms:W3CDTF">2020-11-13T21:02:23Z</dcterms:created>
  <dcterms:modified xsi:type="dcterms:W3CDTF">2021-10-07T12:47:15Z</dcterms:modified>
  <cp:category/>
</cp:coreProperties>
</file>